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  <p:sldMasterId id="2147483773" r:id="rId2"/>
  </p:sldMasterIdLst>
  <p:sldIdLst>
    <p:sldId id="256" r:id="rId3"/>
    <p:sldId id="305" r:id="rId4"/>
    <p:sldId id="258" r:id="rId5"/>
    <p:sldId id="299" r:id="rId6"/>
    <p:sldId id="268" r:id="rId7"/>
    <p:sldId id="350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51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52" r:id="rId52"/>
    <p:sldId id="354" r:id="rId53"/>
    <p:sldId id="355" r:id="rId54"/>
    <p:sldId id="303" r:id="rId55"/>
    <p:sldId id="353" r:id="rId56"/>
    <p:sldId id="297" r:id="rId57"/>
    <p:sldId id="356" r:id="rId58"/>
    <p:sldId id="302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ccistc" initials="k" lastIdx="2" clrIdx="0">
    <p:extLst>
      <p:ext uri="{19B8F6BF-5375-455C-9EA6-DF929625EA0E}">
        <p15:presenceInfo xmlns:p15="http://schemas.microsoft.com/office/powerpoint/2012/main" userId="kccist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01T20:22:36.996" idx="2">
    <p:pos x="4368" y="177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2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7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0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47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600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197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70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160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08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814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5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1603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52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41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51873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9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20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134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680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83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5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81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14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4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746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41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98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4000">
              <a:schemeClr val="accent1">
                <a:lumMod val="5000"/>
                <a:lumOff val="95000"/>
              </a:schemeClr>
            </a:gs>
            <a:gs pos="100000">
              <a:schemeClr val="bg1">
                <a:lumMod val="82000"/>
              </a:schemeClr>
            </a:gs>
            <a:gs pos="71000">
              <a:schemeClr val="bg2"/>
            </a:gs>
            <a:gs pos="100000">
              <a:schemeClr val="bg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6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7CFC3-3483-48A7-833E-5361A88EFF9E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EFFEEE3-E59A-4DE4-A842-95A3E1901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5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98490" y="2220350"/>
            <a:ext cx="11079428" cy="1667437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+mj-ea"/>
              </a:rPr>
              <a:t>FPGA </a:t>
            </a:r>
            <a:r>
              <a:rPr lang="ko-KR" altLang="en-US" sz="4800" b="1" dirty="0">
                <a:solidFill>
                  <a:schemeClr val="tx1"/>
                </a:solidFill>
                <a:latin typeface="+mj-ea"/>
              </a:rPr>
              <a:t>기반 멀티 모듈 시스템 설계</a:t>
            </a:r>
            <a:br>
              <a:rPr lang="en-US" altLang="ko-KR" sz="4800" b="1" dirty="0">
                <a:solidFill>
                  <a:schemeClr val="tx1"/>
                </a:solidFill>
                <a:latin typeface="+mj-ea"/>
              </a:rPr>
            </a:br>
            <a:br>
              <a:rPr lang="en-US" altLang="ko-KR" sz="4800" b="1" dirty="0">
                <a:solidFill>
                  <a:schemeClr val="tx1"/>
                </a:solidFill>
                <a:latin typeface="+mj-ea"/>
              </a:rPr>
            </a:br>
            <a:r>
              <a:rPr lang="en-US" altLang="ko-KR" sz="2400" dirty="0">
                <a:solidFill>
                  <a:schemeClr val="tx1"/>
                </a:solidFill>
                <a:latin typeface="+mj-ea"/>
              </a:rPr>
              <a:t>(Verilog) </a:t>
            </a:r>
            <a:r>
              <a:rPr lang="ko-KR" altLang="en-US" sz="2400" dirty="0">
                <a:solidFill>
                  <a:schemeClr val="tx1"/>
                </a:solidFill>
                <a:latin typeface="+mj-ea"/>
              </a:rPr>
              <a:t>초음파 센서</a:t>
            </a:r>
            <a:r>
              <a:rPr lang="en-US" altLang="ko-KR" sz="2400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2400" dirty="0" err="1">
                <a:solidFill>
                  <a:schemeClr val="tx1"/>
                </a:solidFill>
                <a:latin typeface="+mj-ea"/>
              </a:rPr>
              <a:t>온습도</a:t>
            </a:r>
            <a:r>
              <a:rPr lang="ko-KR" altLang="en-US" sz="2400" dirty="0">
                <a:solidFill>
                  <a:schemeClr val="tx1"/>
                </a:solidFill>
                <a:latin typeface="+mj-ea"/>
              </a:rPr>
              <a:t> 센서</a:t>
            </a:r>
            <a:r>
              <a:rPr lang="en-US" altLang="ko-KR" sz="2400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j-ea"/>
              </a:rPr>
              <a:t>디지털 시계</a:t>
            </a:r>
            <a:r>
              <a:rPr lang="en-US" altLang="ko-KR" sz="2400" dirty="0">
                <a:solidFill>
                  <a:schemeClr val="tx1"/>
                </a:solidFill>
                <a:latin typeface="+mj-ea"/>
              </a:rPr>
              <a:t>, UART </a:t>
            </a:r>
            <a:r>
              <a:rPr lang="ko-KR" altLang="en-US" sz="2400" dirty="0">
                <a:solidFill>
                  <a:schemeClr val="tx1"/>
                </a:solidFill>
                <a:latin typeface="+mj-ea"/>
              </a:rPr>
              <a:t>및 </a:t>
            </a:r>
            <a:r>
              <a:rPr lang="en-US" altLang="ko-KR" sz="2400" dirty="0">
                <a:solidFill>
                  <a:schemeClr val="tx1"/>
                </a:solidFill>
                <a:latin typeface="+mj-ea"/>
              </a:rPr>
              <a:t>FIFO </a:t>
            </a:r>
            <a:r>
              <a:rPr lang="ko-KR" altLang="en-US" sz="2400" dirty="0">
                <a:solidFill>
                  <a:schemeClr val="tx1"/>
                </a:solidFill>
                <a:latin typeface="+mj-ea"/>
              </a:rPr>
              <a:t>연동</a:t>
            </a:r>
          </a:p>
        </p:txBody>
      </p:sp>
      <p:pic>
        <p:nvPicPr>
          <p:cNvPr id="1026" name="Picture 2" descr="서울기술교육센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87" y="5969935"/>
            <a:ext cx="2105025" cy="476250"/>
          </a:xfrm>
          <a:prstGeom prst="rect">
            <a:avLst/>
          </a:prstGeom>
          <a:noFill/>
          <a:effectLst>
            <a:reflection stA="20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2"/>
          <p:cNvSpPr txBox="1">
            <a:spLocks/>
          </p:cNvSpPr>
          <p:nvPr/>
        </p:nvSpPr>
        <p:spPr>
          <a:xfrm>
            <a:off x="4442194" y="4596833"/>
            <a:ext cx="3392020" cy="2080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>
                <a:latin typeface="+mj-ea"/>
                <a:ea typeface="+mj-ea"/>
              </a:rPr>
              <a:t>AI </a:t>
            </a:r>
            <a:r>
              <a:rPr lang="ko-KR" altLang="en-US" sz="1600" dirty="0">
                <a:latin typeface="+mj-ea"/>
                <a:ea typeface="+mj-ea"/>
              </a:rPr>
              <a:t>시스템반도체설계 </a:t>
            </a:r>
            <a:r>
              <a:rPr lang="en-US" altLang="ko-KR" sz="1600" dirty="0">
                <a:latin typeface="+mj-ea"/>
                <a:ea typeface="+mj-ea"/>
              </a:rPr>
              <a:t>2</a:t>
            </a:r>
            <a:r>
              <a:rPr lang="ko-KR" altLang="en-US" sz="1600" dirty="0">
                <a:latin typeface="+mj-ea"/>
                <a:ea typeface="+mj-ea"/>
              </a:rPr>
              <a:t>기</a:t>
            </a:r>
            <a:r>
              <a:rPr lang="en-US" altLang="ko-KR" sz="1600" dirty="0">
                <a:latin typeface="+mj-ea"/>
                <a:ea typeface="+mj-ea"/>
              </a:rPr>
              <a:t> 8</a:t>
            </a:r>
            <a:r>
              <a:rPr lang="ko-KR" altLang="en-US" sz="1600" dirty="0">
                <a:latin typeface="+mj-ea"/>
                <a:ea typeface="+mj-ea"/>
              </a:rPr>
              <a:t>조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err="1">
                <a:latin typeface="+mj-ea"/>
                <a:ea typeface="+mj-ea"/>
              </a:rPr>
              <a:t>정민교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박지훈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임도엽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김민규</a:t>
            </a:r>
          </a:p>
        </p:txBody>
      </p:sp>
    </p:spTree>
    <p:extLst>
      <p:ext uri="{BB962C8B-B14F-4D97-AF65-F5344CB8AC3E}">
        <p14:creationId xmlns:p14="http://schemas.microsoft.com/office/powerpoint/2010/main" val="400181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6450" y="39007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02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설계 및 구조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1043865" y="1087200"/>
            <a:ext cx="39581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Timing Diagram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3" name="내용 개체 틀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65" y="1954708"/>
            <a:ext cx="8788920" cy="4041442"/>
          </a:xfrm>
        </p:spPr>
      </p:pic>
      <p:sp>
        <p:nvSpPr>
          <p:cNvPr id="27" name="직사각형 26"/>
          <p:cNvSpPr/>
          <p:nvPr/>
        </p:nvSpPr>
        <p:spPr>
          <a:xfrm>
            <a:off x="2554014" y="1813034"/>
            <a:ext cx="1702676" cy="1529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82714" y="3467413"/>
            <a:ext cx="2627586" cy="1354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260234" y="1877319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Trigger </a:t>
            </a:r>
            <a:r>
              <a:rPr lang="ko-KR" altLang="en-US" b="1" dirty="0">
                <a:latin typeface="+mj-ea"/>
                <a:ea typeface="+mj-ea"/>
              </a:rPr>
              <a:t>신호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949334" y="4996669"/>
            <a:ext cx="2627586" cy="1266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263127" y="4588643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Echo </a:t>
            </a:r>
            <a:r>
              <a:rPr lang="ko-KR" altLang="en-US" b="1" dirty="0">
                <a:latin typeface="+mj-ea"/>
                <a:ea typeface="+mj-ea"/>
              </a:rPr>
              <a:t>신호</a:t>
            </a:r>
          </a:p>
        </p:txBody>
      </p:sp>
    </p:spTree>
    <p:extLst>
      <p:ext uri="{BB962C8B-B14F-4D97-AF65-F5344CB8AC3E}">
        <p14:creationId xmlns:p14="http://schemas.microsoft.com/office/powerpoint/2010/main" val="105852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6450" y="39007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1043865" y="1087200"/>
            <a:ext cx="5467294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SR04 Controller – Block Diagram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6" y="1618421"/>
            <a:ext cx="10259791" cy="4905815"/>
          </a:xfrm>
        </p:spPr>
      </p:pic>
    </p:spTree>
    <p:extLst>
      <p:ext uri="{BB962C8B-B14F-4D97-AF65-F5344CB8AC3E}">
        <p14:creationId xmlns:p14="http://schemas.microsoft.com/office/powerpoint/2010/main" val="103499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6450" y="39007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1043865" y="1087200"/>
            <a:ext cx="39581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Tick_gen_1MHz - Code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225" t="7104" r="8455" b="9063"/>
          <a:stretch/>
        </p:blipFill>
        <p:spPr>
          <a:xfrm>
            <a:off x="6975328" y="1087200"/>
            <a:ext cx="4256418" cy="562168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806450" y="2862468"/>
            <a:ext cx="4927600" cy="20655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925754" y="3034844"/>
            <a:ext cx="4808296" cy="2451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Count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 </a:t>
            </a:r>
            <a:r>
              <a:rPr lang="ko-KR" altLang="en-US" sz="2000" b="1" dirty="0" err="1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분주비에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도달하면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tick = 1</a:t>
            </a:r>
          </a:p>
          <a:p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이후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count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리셋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Tick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신호는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1us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주기로 발생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펄스 폭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10ns</a:t>
            </a:r>
          </a:p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=&gt;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거리 측정을 위한 타이밍 기준 신호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87322" y="4701092"/>
            <a:ext cx="3367143" cy="1161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82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/>
          <p:cNvSpPr txBox="1">
            <a:spLocks/>
          </p:cNvSpPr>
          <p:nvPr/>
        </p:nvSpPr>
        <p:spPr>
          <a:xfrm>
            <a:off x="1043864" y="1087200"/>
            <a:ext cx="4734635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Tick_gen_1MHz - Simulation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06450" y="39007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2151556"/>
            <a:ext cx="9047434" cy="30444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69026" y="3163986"/>
            <a:ext cx="1755972" cy="10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03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6450" y="39007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1043865" y="1087200"/>
            <a:ext cx="4547730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Tick_gen_10MHz - Code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57" t="7105" r="10600" b="11199"/>
          <a:stretch/>
        </p:blipFill>
        <p:spPr>
          <a:xfrm>
            <a:off x="6886828" y="1087199"/>
            <a:ext cx="4191168" cy="545893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06450" y="2660167"/>
            <a:ext cx="4927600" cy="234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72637" y="2913823"/>
            <a:ext cx="4690186" cy="2451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Count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 </a:t>
            </a:r>
            <a:r>
              <a:rPr lang="ko-KR" altLang="en-US" sz="2000" b="1" dirty="0" err="1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분주비에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도달하면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tick = 1</a:t>
            </a:r>
          </a:p>
          <a:p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이후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count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리셋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Tick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신호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1us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주기로 발생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펄스 폭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100ns</a:t>
            </a:r>
          </a:p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=&gt; </a:t>
            </a:r>
            <a:r>
              <a:rPr lang="ko-KR" altLang="en-US" sz="2000" b="1" dirty="0" err="1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마이크로초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단위 시간 측정을 위한 기준 신호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87322" y="4701092"/>
            <a:ext cx="3367143" cy="1161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09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6450" y="39007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1043865" y="1087200"/>
            <a:ext cx="5219370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Tick_gen_10MHz - Simulation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84" y="2124641"/>
            <a:ext cx="10146045" cy="26172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35545" y="3034513"/>
            <a:ext cx="3196355" cy="1019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2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806450" y="2385038"/>
            <a:ext cx="4927600" cy="2895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6450" y="390073"/>
            <a:ext cx="8596668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660" t="8213" r="10361" b="9089"/>
          <a:stretch/>
        </p:blipFill>
        <p:spPr>
          <a:xfrm>
            <a:off x="6538358" y="1087200"/>
            <a:ext cx="4547730" cy="5373038"/>
          </a:xfrm>
          <a:prstGeom prst="rect">
            <a:avLst/>
          </a:prstGeom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1043864" y="1087200"/>
            <a:ext cx="5075581" cy="60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Start Trigger - Code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151890" y="2816540"/>
            <a:ext cx="3098800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043864" y="2598054"/>
            <a:ext cx="4547731" cy="2451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043864" y="2633222"/>
            <a:ext cx="4547731" cy="3055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상태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</a:t>
            </a:r>
          </a:p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• Start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신호가 들어오면 상태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 전이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상태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</a:p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• 1us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마다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tick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카운트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• 10us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되면 상태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으로 복귀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•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트리거 출력 유지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80813" y="2485873"/>
            <a:ext cx="4405275" cy="2892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70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/>
          <p:cNvSpPr txBox="1">
            <a:spLocks/>
          </p:cNvSpPr>
          <p:nvPr/>
        </p:nvSpPr>
        <p:spPr>
          <a:xfrm>
            <a:off x="1043864" y="1087200"/>
            <a:ext cx="4734635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Start Trigger - Simulation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06450" y="39007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814287"/>
            <a:ext cx="10860016" cy="322942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420205" y="5267915"/>
            <a:ext cx="5351589" cy="1194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504633" y="5267915"/>
            <a:ext cx="5267161" cy="1092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80169" y="3050697"/>
            <a:ext cx="7509409" cy="1132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557309" y="5600419"/>
            <a:ext cx="5077380" cy="7711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트리거 출력이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1us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간격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tick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기준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10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번만 유지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33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/>
          <p:cNvSpPr txBox="1">
            <a:spLocks/>
          </p:cNvSpPr>
          <p:nvPr/>
        </p:nvSpPr>
        <p:spPr>
          <a:xfrm>
            <a:off x="1043864" y="1087200"/>
            <a:ext cx="5243648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Start Trigger - Simulation 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06450" y="39007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420205" y="5267915"/>
            <a:ext cx="5351589" cy="1194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504633" y="5267915"/>
            <a:ext cx="5267161" cy="1092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459033" y="5695602"/>
            <a:ext cx="5358360" cy="6267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동작 중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Start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신호가 다시 들어와도 무시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" y="1701066"/>
            <a:ext cx="11288700" cy="33553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589520" y="3109434"/>
            <a:ext cx="2479040" cy="1804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2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06450" y="390073"/>
            <a:ext cx="8596668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043864" y="1087200"/>
            <a:ext cx="5075581" cy="60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High Level Detector - Code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6458259" y="2001170"/>
            <a:ext cx="4045040" cy="36451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06450" y="2385038"/>
            <a:ext cx="4927600" cy="2895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151890" y="2816540"/>
            <a:ext cx="3098800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043864" y="2598054"/>
            <a:ext cx="4547731" cy="2451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043863" y="3186620"/>
            <a:ext cx="4547731" cy="1420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• 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측정된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tick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수를 </a:t>
            </a:r>
            <a:r>
              <a:rPr lang="en-US" altLang="ko-KR" sz="2000" b="1" dirty="0" err="1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count_reg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 저장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• assign </a:t>
            </a:r>
            <a:r>
              <a:rPr lang="en-US" altLang="ko-KR" sz="2000" b="1" dirty="0" err="1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dist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= </a:t>
            </a:r>
            <a:r>
              <a:rPr lang="en-US" altLang="ko-KR" sz="2000" b="1" dirty="0" err="1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count_reg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/ 58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을 통해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 cm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단위로 변환하여 출력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831" t="6715" r="12467" b="7947"/>
          <a:stretch/>
        </p:blipFill>
        <p:spPr>
          <a:xfrm>
            <a:off x="6986109" y="680063"/>
            <a:ext cx="4520765" cy="597968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214129" y="4003040"/>
            <a:ext cx="3199273" cy="604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53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수행의 시작/종료 16"/>
          <p:cNvSpPr/>
          <p:nvPr/>
        </p:nvSpPr>
        <p:spPr>
          <a:xfrm>
            <a:off x="1356130" y="2901714"/>
            <a:ext cx="4271420" cy="2324915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27" y="834283"/>
            <a:ext cx="10515600" cy="132556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5" name="순서도: 수행의 시작/종료 4"/>
          <p:cNvSpPr/>
          <p:nvPr/>
        </p:nvSpPr>
        <p:spPr>
          <a:xfrm>
            <a:off x="1356129" y="5446509"/>
            <a:ext cx="4271422" cy="821561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6" name="순서도: 수행의 시작/종료 5"/>
          <p:cNvSpPr/>
          <p:nvPr/>
        </p:nvSpPr>
        <p:spPr>
          <a:xfrm>
            <a:off x="6045723" y="5446508"/>
            <a:ext cx="4147689" cy="821561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9" name="순서도: 수행의 시작/종료 8"/>
          <p:cNvSpPr/>
          <p:nvPr/>
        </p:nvSpPr>
        <p:spPr>
          <a:xfrm>
            <a:off x="6045723" y="2901713"/>
            <a:ext cx="4233606" cy="2324915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0" name="순서도: 수행의 시작/종료 9"/>
          <p:cNvSpPr/>
          <p:nvPr/>
        </p:nvSpPr>
        <p:spPr>
          <a:xfrm>
            <a:off x="1356128" y="1860273"/>
            <a:ext cx="4271422" cy="821561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3029" y="2028703"/>
            <a:ext cx="3657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０１　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63029" y="3015122"/>
            <a:ext cx="429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０２ 초음파 센서 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ko-KR" altLang="en-US" sz="2000" b="1" dirty="0" err="1">
                <a:latin typeface="+mj-ea"/>
                <a:ea typeface="+mj-ea"/>
              </a:rPr>
              <a:t>임도엽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50703" y="3015121"/>
            <a:ext cx="429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０３ 온</a:t>
            </a:r>
            <a:r>
              <a:rPr lang="en-US" altLang="ko-KR" sz="2400" b="1" dirty="0">
                <a:latin typeface="+mj-ea"/>
                <a:ea typeface="+mj-ea"/>
              </a:rPr>
              <a:t>/</a:t>
            </a:r>
            <a:r>
              <a:rPr lang="ko-KR" altLang="en-US" sz="2400" b="1" dirty="0">
                <a:latin typeface="+mj-ea"/>
                <a:ea typeface="+mj-ea"/>
              </a:rPr>
              <a:t>습도 센서 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ko-KR" altLang="en-US" sz="2000" b="1" dirty="0">
                <a:latin typeface="+mj-ea"/>
                <a:ea typeface="+mj-ea"/>
              </a:rPr>
              <a:t>김민규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  <a:r>
              <a:rPr lang="ko-KR" altLang="en-US" sz="2400" b="1" dirty="0">
                <a:latin typeface="+mj-ea"/>
                <a:ea typeface="+mj-ea"/>
              </a:rPr>
              <a:t>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13935" y="5626455"/>
            <a:ext cx="42939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０５ 동작 시연 및 고찰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26261" y="5626455"/>
            <a:ext cx="467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０４ </a:t>
            </a:r>
            <a:r>
              <a:rPr lang="en-US" altLang="ko-KR" sz="2400" b="1" dirty="0">
                <a:latin typeface="+mj-ea"/>
                <a:ea typeface="+mj-ea"/>
              </a:rPr>
              <a:t>UART </a:t>
            </a:r>
            <a:r>
              <a:rPr lang="ko-KR" altLang="en-US" sz="2400" b="1" dirty="0">
                <a:latin typeface="+mj-ea"/>
                <a:ea typeface="+mj-ea"/>
              </a:rPr>
              <a:t>및 </a:t>
            </a:r>
            <a:r>
              <a:rPr lang="en-US" altLang="ko-KR" sz="2400" b="1" dirty="0">
                <a:latin typeface="+mj-ea"/>
                <a:ea typeface="+mj-ea"/>
              </a:rPr>
              <a:t>FIFO </a:t>
            </a:r>
            <a:r>
              <a:rPr lang="ko-KR" altLang="en-US" sz="2400" b="1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26261" y="3672408"/>
            <a:ext cx="2338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(1)</a:t>
            </a:r>
            <a:r>
              <a:rPr lang="ko-KR" altLang="en-US" sz="1400" b="1" dirty="0">
                <a:latin typeface="+mj-ea"/>
                <a:ea typeface="+mj-ea"/>
              </a:rPr>
              <a:t> 개요</a:t>
            </a:r>
            <a:endParaRPr lang="en-US" altLang="ko-KR" sz="1400" b="1" dirty="0">
              <a:latin typeface="+mj-ea"/>
              <a:ea typeface="+mj-ea"/>
            </a:endParaRPr>
          </a:p>
          <a:p>
            <a:pPr marL="342900" indent="-342900">
              <a:buAutoNum type="arabicParenBoth"/>
            </a:pP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(3) </a:t>
            </a:r>
            <a:r>
              <a:rPr lang="ko-KR" altLang="en-US" sz="1400" b="1" dirty="0">
                <a:latin typeface="+mj-ea"/>
                <a:ea typeface="+mj-ea"/>
              </a:rPr>
              <a:t>세부 설계 및 검증</a:t>
            </a:r>
            <a:endParaRPr lang="en-US" altLang="ko-KR" sz="1400" b="1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(5) </a:t>
            </a:r>
            <a:r>
              <a:rPr lang="ko-KR" altLang="en-US" sz="1400" b="1" dirty="0">
                <a:latin typeface="+mj-ea"/>
                <a:ea typeface="+mj-ea"/>
              </a:rPr>
              <a:t>동작 시연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59496" y="3661951"/>
            <a:ext cx="2338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(2)</a:t>
            </a:r>
            <a:r>
              <a:rPr lang="ko-KR" altLang="en-US" sz="1400" b="1" dirty="0">
                <a:latin typeface="+mj-ea"/>
                <a:ea typeface="+mj-ea"/>
              </a:rPr>
              <a:t> 설계 및 구조</a:t>
            </a:r>
            <a:endParaRPr lang="en-US" altLang="ko-KR" sz="1400" b="1" dirty="0">
              <a:latin typeface="+mj-ea"/>
              <a:ea typeface="+mj-ea"/>
            </a:endParaRPr>
          </a:p>
          <a:p>
            <a:pPr marL="342900" indent="-342900">
              <a:buAutoNum type="arabicParenBoth"/>
            </a:pP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(4) </a:t>
            </a:r>
            <a:r>
              <a:rPr lang="ko-KR" altLang="en-US" sz="1400" b="1" dirty="0">
                <a:latin typeface="+mj-ea"/>
                <a:ea typeface="+mj-ea"/>
              </a:rPr>
              <a:t>트러블 슈팅 및 해결</a:t>
            </a:r>
            <a:endParaRPr lang="en-US" altLang="ko-KR" sz="1400" b="1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(6) </a:t>
            </a:r>
            <a:r>
              <a:rPr lang="ko-KR" altLang="en-US" sz="1400" b="1" dirty="0">
                <a:latin typeface="+mj-ea"/>
                <a:ea typeface="+mj-ea"/>
              </a:rPr>
              <a:t>고찰 및 배운 점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71382" y="3681917"/>
            <a:ext cx="2338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(1)</a:t>
            </a:r>
            <a:r>
              <a:rPr lang="ko-KR" altLang="en-US" sz="1400" b="1" dirty="0">
                <a:latin typeface="+mj-ea"/>
                <a:ea typeface="+mj-ea"/>
              </a:rPr>
              <a:t> 개요</a:t>
            </a:r>
            <a:endParaRPr lang="en-US" altLang="ko-KR" sz="1400" b="1" dirty="0">
              <a:latin typeface="+mj-ea"/>
              <a:ea typeface="+mj-ea"/>
            </a:endParaRPr>
          </a:p>
          <a:p>
            <a:pPr marL="342900" indent="-342900">
              <a:buAutoNum type="arabicParenBoth"/>
            </a:pP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(3) </a:t>
            </a:r>
            <a:r>
              <a:rPr lang="ko-KR" altLang="en-US" sz="1400" b="1" dirty="0">
                <a:latin typeface="+mj-ea"/>
                <a:ea typeface="+mj-ea"/>
              </a:rPr>
              <a:t>세부 설계 및 검증</a:t>
            </a:r>
            <a:endParaRPr lang="en-US" altLang="ko-KR" sz="1400" b="1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(5) </a:t>
            </a:r>
            <a:r>
              <a:rPr lang="ko-KR" altLang="en-US" sz="1400" b="1" dirty="0">
                <a:latin typeface="+mj-ea"/>
                <a:ea typeface="+mj-ea"/>
              </a:rPr>
              <a:t>동작 시연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04617" y="3671460"/>
            <a:ext cx="2338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(2)</a:t>
            </a:r>
            <a:r>
              <a:rPr lang="ko-KR" altLang="en-US" sz="1400" b="1" dirty="0">
                <a:latin typeface="+mj-ea"/>
                <a:ea typeface="+mj-ea"/>
              </a:rPr>
              <a:t> 설계 및 구조</a:t>
            </a:r>
            <a:endParaRPr lang="en-US" altLang="ko-KR" sz="1400" b="1" dirty="0">
              <a:latin typeface="+mj-ea"/>
              <a:ea typeface="+mj-ea"/>
            </a:endParaRPr>
          </a:p>
          <a:p>
            <a:pPr marL="342900" indent="-342900">
              <a:buAutoNum type="arabicParenBoth"/>
            </a:pPr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(4) </a:t>
            </a:r>
            <a:r>
              <a:rPr lang="ko-KR" altLang="en-US" sz="1400" b="1" dirty="0">
                <a:latin typeface="+mj-ea"/>
                <a:ea typeface="+mj-ea"/>
              </a:rPr>
              <a:t>트러블 슈팅 및 해결</a:t>
            </a:r>
            <a:endParaRPr lang="en-US" altLang="ko-KR" sz="1400" b="1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400" b="1" dirty="0">
                <a:latin typeface="+mj-ea"/>
                <a:ea typeface="+mj-ea"/>
              </a:rPr>
              <a:t>(6) </a:t>
            </a:r>
            <a:r>
              <a:rPr lang="ko-KR" altLang="en-US" sz="1400" b="1" dirty="0">
                <a:latin typeface="+mj-ea"/>
                <a:ea typeface="+mj-ea"/>
              </a:rPr>
              <a:t>고찰 및 배운 점</a:t>
            </a:r>
            <a:endParaRPr lang="en-US" altLang="ko-KR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0190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06450" y="390073"/>
            <a:ext cx="8596668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043864" y="1087200"/>
            <a:ext cx="5414395" cy="60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High Level Detector – FSM &amp; Code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6458259" y="2001170"/>
            <a:ext cx="4045040" cy="36451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151890" y="2816540"/>
            <a:ext cx="3098800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043864" y="2598054"/>
            <a:ext cx="4547731" cy="2451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504" t="6889" r="10674" b="8375"/>
          <a:stretch/>
        </p:blipFill>
        <p:spPr>
          <a:xfrm>
            <a:off x="6986109" y="694646"/>
            <a:ext cx="4383854" cy="579850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992491" y="2225041"/>
            <a:ext cx="3196355" cy="3844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90" y="1954708"/>
            <a:ext cx="5422429" cy="448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04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06450" y="390073"/>
            <a:ext cx="8596668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043864" y="1087200"/>
            <a:ext cx="5397396" cy="60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High Level Detector - Simulation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151890" y="2816540"/>
            <a:ext cx="3098800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043864" y="2598054"/>
            <a:ext cx="4547731" cy="2451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20205" y="5267915"/>
            <a:ext cx="5351589" cy="1194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echo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신호와 </a:t>
            </a:r>
            <a:r>
              <a:rPr lang="en-US" altLang="ko-KR" sz="2000" b="1" dirty="0" err="1">
                <a:solidFill>
                  <a:schemeClr val="tx1"/>
                </a:solidFill>
                <a:latin typeface="+mj-ea"/>
                <a:ea typeface="+mj-ea"/>
              </a:rPr>
              <a:t>i_tick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두 신호가 들어와야 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state -&gt; START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로 전이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504633" y="5267915"/>
            <a:ext cx="5267161" cy="1092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459033" y="5479436"/>
            <a:ext cx="5358360" cy="7711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506" y="1810963"/>
            <a:ext cx="7242405" cy="32093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33133" y="2724598"/>
            <a:ext cx="1092460" cy="722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89793" y="3906300"/>
            <a:ext cx="1092460" cy="722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9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06450" y="390073"/>
            <a:ext cx="8596668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043864" y="1087200"/>
            <a:ext cx="5397396" cy="60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High Level Detector - Simulation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151890" y="2816540"/>
            <a:ext cx="3098800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043864" y="2598054"/>
            <a:ext cx="4547731" cy="2451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20205" y="5267915"/>
            <a:ext cx="5351589" cy="1194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504633" y="5267915"/>
            <a:ext cx="5267161" cy="1092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459033" y="5479436"/>
            <a:ext cx="5358360" cy="7711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echo</a:t>
            </a:r>
            <a:r>
              <a:rPr lang="ko-KR" altLang="en-US" sz="2000" b="1" dirty="0">
                <a:solidFill>
                  <a:schemeClr val="tx1"/>
                </a:solidFill>
              </a:rPr>
              <a:t>신호 </a:t>
            </a:r>
            <a:r>
              <a:rPr lang="en-US" altLang="ko-KR" sz="2000" b="1" dirty="0">
                <a:solidFill>
                  <a:schemeClr val="tx1"/>
                </a:solidFill>
              </a:rPr>
              <a:t>low </a:t>
            </a:r>
            <a:r>
              <a:rPr lang="ko-KR" altLang="en-US" sz="2000" b="1" dirty="0">
                <a:solidFill>
                  <a:schemeClr val="tx1"/>
                </a:solidFill>
              </a:rPr>
              <a:t>상태</a:t>
            </a:r>
            <a:r>
              <a:rPr lang="en-US" altLang="ko-KR" sz="2000" b="1" dirty="0">
                <a:solidFill>
                  <a:schemeClr val="tx1"/>
                </a:solidFill>
              </a:rPr>
              <a:t>, STOP</a:t>
            </a:r>
            <a:r>
              <a:rPr lang="ko-KR" altLang="en-US" sz="2000" b="1" dirty="0">
                <a:solidFill>
                  <a:schemeClr val="tx1"/>
                </a:solidFill>
              </a:rPr>
              <a:t>으로 전이된 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Dist_done</a:t>
            </a:r>
            <a:r>
              <a:rPr lang="en-US" altLang="ko-KR" sz="2000" b="1" dirty="0">
                <a:solidFill>
                  <a:schemeClr val="tx1"/>
                </a:solidFill>
              </a:rPr>
              <a:t> = 1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</a:p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0" y="1906397"/>
            <a:ext cx="11063838" cy="318927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51881" y="3596282"/>
            <a:ext cx="1314943" cy="1306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0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06450" y="390073"/>
            <a:ext cx="8596668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043864" y="1087200"/>
            <a:ext cx="5413580" cy="60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High Level Detector - Simulation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20205" y="5267915"/>
            <a:ext cx="5351589" cy="1194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504633" y="5267915"/>
            <a:ext cx="5267161" cy="1092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459033" y="5479436"/>
            <a:ext cx="5358360" cy="7711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Echo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 너무 짧거나 </a:t>
            </a:r>
            <a:r>
              <a:rPr lang="en-US" altLang="ko-KR" sz="2000" b="1" dirty="0" err="1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i_tick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과의 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타이밍이 맞지 않으면 상태 전이와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거리 측정 </a:t>
            </a:r>
            <a:r>
              <a:rPr lang="en-US" altLang="ko-KR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X</a:t>
            </a:r>
            <a:r>
              <a:rPr lang="ko-KR" altLang="en-US" sz="20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45" y="1687911"/>
            <a:ext cx="8450548" cy="336848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382105" y="2759385"/>
            <a:ext cx="2264868" cy="1011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132048" y="3657600"/>
            <a:ext cx="1092872" cy="793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184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806450" y="390073"/>
            <a:ext cx="8596668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043864" y="1087200"/>
            <a:ext cx="5413580" cy="60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Uart</a:t>
            </a:r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연결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997" t="12290" r="8500" b="14200"/>
          <a:stretch/>
        </p:blipFill>
        <p:spPr>
          <a:xfrm>
            <a:off x="806451" y="1687912"/>
            <a:ext cx="4324349" cy="45198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270" t="6741" r="12462" b="7843"/>
          <a:stretch/>
        </p:blipFill>
        <p:spPr>
          <a:xfrm>
            <a:off x="6057900" y="390073"/>
            <a:ext cx="5486400" cy="61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5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655745" y="3443128"/>
            <a:ext cx="528637" cy="478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06450" y="390073"/>
            <a:ext cx="8596668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04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트러블 슈팅 및 해결</a:t>
            </a:r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endParaRPr lang="ko-KR" altLang="en-US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043864" y="1087200"/>
            <a:ext cx="5413580" cy="60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Timing Issue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215" t="7560" r="11068" b="7539"/>
          <a:stretch/>
        </p:blipFill>
        <p:spPr>
          <a:xfrm>
            <a:off x="1043863" y="1844675"/>
            <a:ext cx="3956761" cy="48026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9504" t="6889" r="10674" b="8375"/>
          <a:stretch/>
        </p:blipFill>
        <p:spPr>
          <a:xfrm>
            <a:off x="7112565" y="1178443"/>
            <a:ext cx="4148616" cy="5487355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5767148" y="3522315"/>
            <a:ext cx="305830" cy="3206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565" y="740232"/>
            <a:ext cx="4148616" cy="4382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516984" y="5309545"/>
            <a:ext cx="2674775" cy="522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176104" y="735286"/>
            <a:ext cx="2674775" cy="522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12550" y="4435785"/>
            <a:ext cx="3012650" cy="735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00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DEF4-CA5A-EF1F-6181-F3EB74F5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6EF67-5B7D-5D69-9CA9-4EAD2664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00" y="388800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05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고찰 및 배운 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B4E33C-6C6D-9B8E-5229-B121E31A3020}"/>
              </a:ext>
            </a:extLst>
          </p:cNvPr>
          <p:cNvSpPr txBox="1">
            <a:spLocks/>
          </p:cNvSpPr>
          <p:nvPr/>
        </p:nvSpPr>
        <p:spPr>
          <a:xfrm>
            <a:off x="1426634" y="1549911"/>
            <a:ext cx="39581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2A37855D-CAB5-E3BF-612A-D0A5D2898ADA}"/>
              </a:ext>
            </a:extLst>
          </p:cNvPr>
          <p:cNvSpPr txBox="1">
            <a:spLocks/>
          </p:cNvSpPr>
          <p:nvPr/>
        </p:nvSpPr>
        <p:spPr>
          <a:xfrm>
            <a:off x="533700" y="2228487"/>
            <a:ext cx="10998498" cy="4129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altLang="ko-KR" sz="24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(1) RTL schematic -&gt; simulation</a:t>
            </a:r>
            <a:r>
              <a:rPr lang="ko-KR" altLang="en-US" sz="24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을 확인해야 빠른 디버깅이 가능하다는 것을 체감</a:t>
            </a:r>
            <a:endParaRPr lang="en-US" altLang="ko-KR" sz="24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4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4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(2) </a:t>
            </a:r>
            <a:r>
              <a:rPr lang="ko-KR" altLang="en-US" sz="24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신호의 타이밍 제어와 동기 회로의 중요성 체감</a:t>
            </a:r>
            <a:endParaRPr lang="en-US" altLang="ko-KR" sz="24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ko-KR" sz="24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4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(3) </a:t>
            </a:r>
            <a:r>
              <a:rPr lang="ko-KR" altLang="en-US" sz="24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단순 구현이 아닌 정확성과 안정성을 고려한 설계의 중요성 습득</a:t>
            </a:r>
            <a:endParaRPr lang="en-US" altLang="ko-KR" sz="24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ko-KR" sz="24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4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(4) </a:t>
            </a:r>
            <a:r>
              <a:rPr lang="ko-KR" altLang="en-US" sz="2400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시뮬레이션 파형 분석을 통한 동작 이해도 향상</a:t>
            </a:r>
            <a:endParaRPr lang="en-US" altLang="ko-KR" sz="2400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ko-KR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53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876885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3.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온</a:t>
            </a:r>
            <a:r>
              <a:rPr lang="en-US" altLang="ko-KR" b="1" dirty="0">
                <a:solidFill>
                  <a:schemeClr val="tx1"/>
                </a:solidFill>
                <a:latin typeface="+mj-ea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습도 센서 </a:t>
            </a:r>
            <a:r>
              <a:rPr lang="en-US" altLang="ko-KR" sz="18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800" b="1" dirty="0">
                <a:solidFill>
                  <a:schemeClr val="tx1"/>
                </a:solidFill>
                <a:latin typeface="+mj-ea"/>
              </a:rPr>
              <a:t>김민규</a:t>
            </a:r>
            <a:r>
              <a:rPr lang="en-US" altLang="ko-KR" sz="1800" b="1" dirty="0">
                <a:solidFill>
                  <a:schemeClr val="tx1"/>
                </a:solidFill>
                <a:latin typeface="+mj-ea"/>
              </a:rPr>
              <a:t>)</a:t>
            </a:r>
            <a:r>
              <a:rPr lang="ko-KR" altLang="en-US" sz="1800" b="1" dirty="0">
                <a:solidFill>
                  <a:schemeClr val="tx1"/>
                </a:solidFill>
                <a:latin typeface="+mj-ea"/>
              </a:rPr>
              <a:t> 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429837" y="1703297"/>
            <a:ext cx="29929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Module DHT11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22" y="2253755"/>
            <a:ext cx="8154088" cy="40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59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0827" y="377408"/>
            <a:ext cx="10515600" cy="1325562"/>
          </a:xfrm>
        </p:spPr>
        <p:txBody>
          <a:bodyPr/>
          <a:lstStyle/>
          <a:p>
            <a:pPr>
              <a:buClr>
                <a:schemeClr val="accent1">
                  <a:lumMod val="25000"/>
                </a:schemeClr>
              </a:buClr>
            </a:pPr>
            <a:r>
              <a:rPr lang="en-US" altLang="ko-KR" dirty="0">
                <a:solidFill>
                  <a:schemeClr val="tx1"/>
                </a:solidFill>
                <a:latin typeface="+mj-ea"/>
              </a:rPr>
              <a:t># 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목차</a:t>
            </a:r>
            <a:endParaRPr lang="en-US" altLang="ko-KR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90103" y="531122"/>
            <a:ext cx="9858735" cy="4884358"/>
          </a:xfrm>
        </p:spPr>
        <p:txBody>
          <a:bodyPr>
            <a:noAutofit/>
          </a:bodyPr>
          <a:lstStyle/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1.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목적 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indent="-457200">
              <a:buClr>
                <a:schemeClr val="accent1">
                  <a:lumMod val="25000"/>
                </a:schemeClr>
              </a:buClr>
              <a:buFont typeface="+mj-lt"/>
              <a:buAutoNum type="arabicPeriod"/>
            </a:pP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2. dht11_data_sheet</a:t>
            </a:r>
          </a:p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3. communication process</a:t>
            </a:r>
          </a:p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4.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설계 구조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5.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 추가 기능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6.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트러블 슈팅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buClr>
                <a:schemeClr val="accent1">
                  <a:lumMod val="25000"/>
                </a:schemeClr>
              </a:buClr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7.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고찰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51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4282" y="592641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en-US" b="1" dirty="0">
                <a:solidFill>
                  <a:schemeClr val="tx1"/>
                </a:solidFill>
              </a:rPr>
              <a:t>목적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521895" y="1751002"/>
            <a:ext cx="5051474" cy="3867282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500" dirty="0" err="1">
                <a:latin typeface="+mj-ea"/>
                <a:ea typeface="+mj-ea"/>
              </a:rPr>
              <a:t>온습도</a:t>
            </a:r>
            <a:r>
              <a:rPr lang="ko-KR" altLang="en-US" sz="2500" dirty="0">
                <a:latin typeface="+mj-ea"/>
                <a:ea typeface="+mj-ea"/>
              </a:rPr>
              <a:t> 측정 기능 구현</a:t>
            </a:r>
            <a:endParaRPr lang="en-US" altLang="ko-KR" sz="2500" dirty="0"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ko-KR" sz="2500" dirty="0">
              <a:latin typeface="+mj-ea"/>
              <a:ea typeface="+mj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+mj-ea"/>
                <a:ea typeface="+mj-ea"/>
              </a:rPr>
              <a:t>모듈의 </a:t>
            </a:r>
            <a:r>
              <a:rPr lang="en-US" altLang="ko-KR" sz="2500" dirty="0">
                <a:latin typeface="+mj-ea"/>
                <a:ea typeface="+mj-ea"/>
              </a:rPr>
              <a:t>simulation </a:t>
            </a:r>
            <a:r>
              <a:rPr lang="ko-KR" altLang="en-US" sz="2500" dirty="0">
                <a:latin typeface="+mj-ea"/>
                <a:ea typeface="+mj-ea"/>
              </a:rPr>
              <a:t>검증</a:t>
            </a:r>
            <a:endParaRPr lang="en-US" altLang="ko-KR" sz="2500" dirty="0">
              <a:latin typeface="+mj-ea"/>
              <a:ea typeface="+mj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2500" dirty="0">
              <a:latin typeface="+mj-ea"/>
              <a:ea typeface="+mj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+mj-ea"/>
              </a:rPr>
              <a:t>FPGA </a:t>
            </a:r>
            <a:r>
              <a:rPr lang="ko-KR" altLang="en-US" sz="2800" dirty="0">
                <a:latin typeface="+mj-ea"/>
              </a:rPr>
              <a:t>기반 동작 학습</a:t>
            </a:r>
            <a:endParaRPr lang="en-US" altLang="ko-KR" sz="2800" dirty="0">
              <a:latin typeface="+mj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ko-KR" sz="2500" dirty="0">
              <a:latin typeface="+mj-ea"/>
              <a:ea typeface="+mj-ea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+mj-ea"/>
                <a:ea typeface="+mj-ea"/>
              </a:rPr>
              <a:t>추가 기능 구현</a:t>
            </a:r>
            <a:endParaRPr lang="en-US" altLang="ko-KR" sz="25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2" y="1751002"/>
            <a:ext cx="4618436" cy="34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3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8923" y="675127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en-US" b="1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097712" y="2009962"/>
            <a:ext cx="5379287" cy="433217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+mj-ea"/>
                <a:ea typeface="+mj-ea"/>
              </a:rPr>
              <a:t>Watch &amp; Stopwatch </a:t>
            </a:r>
            <a:r>
              <a:rPr lang="ko-KR" altLang="en-US" sz="2000" b="1" dirty="0">
                <a:latin typeface="+mj-ea"/>
                <a:ea typeface="+mj-ea"/>
              </a:rPr>
              <a:t>기능 구현</a:t>
            </a:r>
            <a:r>
              <a:rPr lang="en-US" altLang="ko-KR" sz="2000" b="1" dirty="0">
                <a:latin typeface="+mj-ea"/>
                <a:ea typeface="+mj-ea"/>
              </a:rPr>
              <a:t> | (</a:t>
            </a:r>
            <a:r>
              <a:rPr lang="ko-KR" altLang="en-US" sz="2000" b="1" dirty="0">
                <a:latin typeface="+mj-ea"/>
                <a:ea typeface="+mj-ea"/>
              </a:rPr>
              <a:t>박지훈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j-ea"/>
                <a:ea typeface="+mj-ea"/>
              </a:rPr>
              <a:t>초음파 센서 기능 구현             </a:t>
            </a:r>
            <a:r>
              <a:rPr lang="en-US" altLang="ko-KR" sz="2000" b="1" dirty="0">
                <a:latin typeface="+mj-ea"/>
                <a:ea typeface="+mj-ea"/>
              </a:rPr>
              <a:t>|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ko-KR" altLang="en-US" sz="2000" b="1" dirty="0" err="1">
                <a:latin typeface="+mj-ea"/>
                <a:ea typeface="+mj-ea"/>
              </a:rPr>
              <a:t>임도엽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j-ea"/>
                <a:ea typeface="+mj-ea"/>
              </a:rPr>
              <a:t>온</a:t>
            </a:r>
            <a:r>
              <a:rPr lang="en-US" altLang="ko-KR" sz="2000" b="1" dirty="0">
                <a:latin typeface="+mj-ea"/>
                <a:ea typeface="+mj-ea"/>
              </a:rPr>
              <a:t>/</a:t>
            </a:r>
            <a:r>
              <a:rPr lang="ko-KR" altLang="en-US" sz="2000" b="1" dirty="0">
                <a:latin typeface="+mj-ea"/>
                <a:ea typeface="+mj-ea"/>
              </a:rPr>
              <a:t>습도 센서 기능 구현</a:t>
            </a:r>
            <a:r>
              <a:rPr lang="en-US" altLang="ko-KR" sz="2000" b="1" dirty="0">
                <a:latin typeface="+mj-ea"/>
                <a:ea typeface="+mj-ea"/>
              </a:rPr>
              <a:t>            | (</a:t>
            </a:r>
            <a:r>
              <a:rPr lang="ko-KR" altLang="en-US" sz="2000" b="1" dirty="0">
                <a:latin typeface="+mj-ea"/>
                <a:ea typeface="+mj-ea"/>
              </a:rPr>
              <a:t>김민규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+mj-ea"/>
                <a:ea typeface="+mj-ea"/>
              </a:rPr>
              <a:t>UART </a:t>
            </a:r>
            <a:r>
              <a:rPr lang="ko-KR" altLang="en-US" sz="2000" b="1" dirty="0">
                <a:latin typeface="+mj-ea"/>
                <a:ea typeface="+mj-ea"/>
              </a:rPr>
              <a:t>및 </a:t>
            </a:r>
            <a:r>
              <a:rPr lang="en-US" altLang="ko-KR" sz="2000" b="1" dirty="0">
                <a:latin typeface="+mj-ea"/>
                <a:ea typeface="+mj-ea"/>
              </a:rPr>
              <a:t>FIFO </a:t>
            </a:r>
            <a:r>
              <a:rPr lang="ko-KR" altLang="en-US" sz="2000" b="1" dirty="0">
                <a:latin typeface="+mj-ea"/>
                <a:ea typeface="+mj-ea"/>
              </a:rPr>
              <a:t>연동                 </a:t>
            </a:r>
            <a:r>
              <a:rPr lang="en-US" altLang="ko-KR" sz="2000" b="1" dirty="0">
                <a:latin typeface="+mj-ea"/>
                <a:ea typeface="+mj-ea"/>
              </a:rPr>
              <a:t>|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(</a:t>
            </a:r>
            <a:r>
              <a:rPr lang="ko-KR" altLang="en-US" sz="2000" b="1" dirty="0" err="1">
                <a:latin typeface="+mj-ea"/>
                <a:ea typeface="+mj-ea"/>
              </a:rPr>
              <a:t>정민교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j-ea"/>
                <a:ea typeface="+mj-ea"/>
              </a:rPr>
              <a:t>각 모듈의 </a:t>
            </a:r>
            <a:r>
              <a:rPr lang="en-US" altLang="ko-KR" sz="2000" b="1" dirty="0">
                <a:latin typeface="+mj-ea"/>
                <a:ea typeface="+mj-ea"/>
              </a:rPr>
              <a:t>simulation </a:t>
            </a:r>
            <a:r>
              <a:rPr lang="ko-KR" altLang="en-US" sz="2000" b="1" dirty="0">
                <a:latin typeface="+mj-ea"/>
                <a:ea typeface="+mj-ea"/>
              </a:rPr>
              <a:t>검증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+mj-ea"/>
                <a:ea typeface="+mj-ea"/>
              </a:rPr>
              <a:t>FPGA </a:t>
            </a:r>
            <a:r>
              <a:rPr lang="ko-KR" altLang="en-US" sz="2000" b="1" dirty="0">
                <a:latin typeface="+mj-ea"/>
                <a:ea typeface="+mj-ea"/>
              </a:rPr>
              <a:t>기반 동작 </a:t>
            </a:r>
            <a:r>
              <a:rPr lang="en-US" altLang="ko-KR" sz="2000" b="1" dirty="0">
                <a:latin typeface="+mj-ea"/>
                <a:ea typeface="+mj-ea"/>
              </a:rPr>
              <a:t>(BASYS3)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567783" y="1409251"/>
            <a:ext cx="29929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프로젝트 목적</a:t>
            </a:r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26" y="2807707"/>
            <a:ext cx="3520645" cy="246951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3680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220" y="4620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2. Dht11_data_sheet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31132" y="1110633"/>
            <a:ext cx="860043" cy="695399"/>
          </a:xfrm>
          <a:prstGeom prst="rect">
            <a:avLst/>
          </a:prstGeom>
          <a:solidFill>
            <a:srgbClr val="00B0F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5728" r="17285" b="-4919"/>
          <a:stretch/>
        </p:blipFill>
        <p:spPr>
          <a:xfrm>
            <a:off x="6315888" y="5476725"/>
            <a:ext cx="4730001" cy="11271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1346" t="1516" r="3071" b="3348"/>
          <a:stretch/>
        </p:blipFill>
        <p:spPr>
          <a:xfrm>
            <a:off x="278366" y="1110633"/>
            <a:ext cx="5429801" cy="45600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6311431" y="1313532"/>
            <a:ext cx="55581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+mj-ea"/>
                <a:ea typeface="+mj-ea"/>
              </a:rPr>
              <a:t>🔸 </a:t>
            </a:r>
            <a:r>
              <a:rPr lang="ko-KR" altLang="en-US" sz="1500" b="1" dirty="0">
                <a:latin typeface="+mj-ea"/>
                <a:ea typeface="+mj-ea"/>
              </a:rPr>
              <a:t>센서 기능</a:t>
            </a:r>
            <a:endParaRPr lang="ko-KR" altLang="en-US" sz="15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온도 및 습도 측정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+mj-ea"/>
                <a:ea typeface="+mj-ea"/>
              </a:rPr>
              <a:t>1-wire</a:t>
            </a:r>
            <a:r>
              <a:rPr lang="ko-KR" altLang="en-US" sz="1500" dirty="0">
                <a:latin typeface="+mj-ea"/>
                <a:ea typeface="+mj-ea"/>
              </a:rPr>
              <a:t> 출력</a:t>
            </a:r>
            <a:endParaRPr lang="en-US" altLang="ko-KR" sz="15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dirty="0">
              <a:latin typeface="+mj-ea"/>
              <a:ea typeface="+mj-ea"/>
            </a:endParaRPr>
          </a:p>
          <a:p>
            <a:r>
              <a:rPr lang="ko-KR" altLang="en-US" sz="1500" dirty="0">
                <a:latin typeface="+mj-ea"/>
                <a:ea typeface="+mj-ea"/>
              </a:rPr>
              <a:t>🔸 </a:t>
            </a:r>
            <a:r>
              <a:rPr lang="ko-KR" altLang="en-US" sz="1500" b="1" dirty="0">
                <a:latin typeface="+mj-ea"/>
                <a:ea typeface="+mj-ea"/>
              </a:rPr>
              <a:t>측정 범위 및 정밀도</a:t>
            </a:r>
            <a:endParaRPr lang="ko-KR" altLang="en-US" sz="15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습도</a:t>
            </a:r>
            <a:r>
              <a:rPr lang="en-US" altLang="ko-KR" sz="1500" dirty="0">
                <a:latin typeface="+mj-ea"/>
                <a:ea typeface="+mj-ea"/>
              </a:rPr>
              <a:t>: 20–90%RH ±5%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온도</a:t>
            </a:r>
            <a:r>
              <a:rPr lang="en-US" altLang="ko-KR" sz="1500" dirty="0">
                <a:latin typeface="+mj-ea"/>
                <a:ea typeface="+mj-ea"/>
              </a:rPr>
              <a:t>: 0–50°C ±2°C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응답 시간</a:t>
            </a:r>
            <a:r>
              <a:rPr lang="en-US" altLang="ko-KR" sz="1500" dirty="0">
                <a:latin typeface="+mj-ea"/>
                <a:ea typeface="+mj-ea"/>
              </a:rPr>
              <a:t>: 6–15</a:t>
            </a:r>
            <a:r>
              <a:rPr lang="ko-KR" altLang="en-US" sz="1500" dirty="0">
                <a:latin typeface="+mj-ea"/>
                <a:ea typeface="+mj-ea"/>
              </a:rPr>
              <a:t>초 </a:t>
            </a:r>
            <a:r>
              <a:rPr lang="en-US" altLang="ko-KR" sz="1500" dirty="0">
                <a:latin typeface="+mj-ea"/>
                <a:ea typeface="+mj-ea"/>
              </a:rPr>
              <a:t>(</a:t>
            </a:r>
            <a:r>
              <a:rPr lang="ko-KR" altLang="en-US" sz="1500" dirty="0">
                <a:latin typeface="+mj-ea"/>
                <a:ea typeface="+mj-ea"/>
              </a:rPr>
              <a:t>습도</a:t>
            </a:r>
            <a:r>
              <a:rPr lang="en-US" altLang="ko-KR" sz="1500" dirty="0">
                <a:latin typeface="+mj-ea"/>
                <a:ea typeface="+mj-ea"/>
              </a:rPr>
              <a:t>), 6–30</a:t>
            </a:r>
            <a:r>
              <a:rPr lang="ko-KR" altLang="en-US" sz="1500" dirty="0">
                <a:latin typeface="+mj-ea"/>
                <a:ea typeface="+mj-ea"/>
              </a:rPr>
              <a:t>초 </a:t>
            </a:r>
            <a:r>
              <a:rPr lang="en-US" altLang="ko-KR" sz="1500" dirty="0">
                <a:latin typeface="+mj-ea"/>
                <a:ea typeface="+mj-ea"/>
              </a:rPr>
              <a:t>(</a:t>
            </a:r>
            <a:r>
              <a:rPr lang="ko-KR" altLang="en-US" sz="1500" dirty="0">
                <a:latin typeface="+mj-ea"/>
                <a:ea typeface="+mj-ea"/>
              </a:rPr>
              <a:t>온도</a:t>
            </a:r>
            <a:r>
              <a:rPr lang="en-US" altLang="ko-KR" sz="1500" dirty="0">
                <a:latin typeface="+mj-ea"/>
                <a:ea typeface="+mj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dirty="0">
              <a:latin typeface="+mj-ea"/>
              <a:ea typeface="+mj-ea"/>
            </a:endParaRPr>
          </a:p>
          <a:p>
            <a:r>
              <a:rPr lang="ko-KR" altLang="en-US" sz="1500" dirty="0">
                <a:latin typeface="+mj-ea"/>
                <a:ea typeface="+mj-ea"/>
              </a:rPr>
              <a:t>🔸 </a:t>
            </a:r>
            <a:r>
              <a:rPr lang="ko-KR" altLang="en-US" sz="1500" b="1" dirty="0">
                <a:latin typeface="+mj-ea"/>
                <a:ea typeface="+mj-ea"/>
              </a:rPr>
              <a:t>전기적 특성</a:t>
            </a:r>
            <a:endParaRPr lang="ko-KR" altLang="en-US" sz="15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전원</a:t>
            </a:r>
            <a:r>
              <a:rPr lang="en-US" altLang="ko-KR" sz="1500" dirty="0">
                <a:latin typeface="+mj-ea"/>
                <a:ea typeface="+mj-ea"/>
              </a:rPr>
              <a:t>: 3V–5.5V 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평균 소비 전류</a:t>
            </a:r>
            <a:r>
              <a:rPr lang="en-US" altLang="ko-KR" sz="1500" dirty="0">
                <a:latin typeface="+mj-ea"/>
                <a:ea typeface="+mj-ea"/>
              </a:rPr>
              <a:t>: 0.2~1mA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통신</a:t>
            </a:r>
            <a:r>
              <a:rPr lang="en-US" altLang="ko-KR" sz="1500" dirty="0">
                <a:latin typeface="+mj-ea"/>
                <a:ea typeface="+mj-ea"/>
              </a:rPr>
              <a:t>: </a:t>
            </a:r>
            <a:r>
              <a:rPr lang="ko-KR" altLang="en-US" sz="1500" dirty="0">
                <a:latin typeface="+mj-ea"/>
                <a:ea typeface="+mj-ea"/>
              </a:rPr>
              <a:t>단일 버스 </a:t>
            </a:r>
            <a:r>
              <a:rPr lang="en-US" altLang="ko-KR" sz="1500" dirty="0">
                <a:latin typeface="+mj-ea"/>
                <a:ea typeface="+mj-ea"/>
              </a:rPr>
              <a:t>(Single-wire) </a:t>
            </a:r>
            <a:r>
              <a:rPr lang="ko-KR" altLang="en-US" sz="1500" dirty="0">
                <a:latin typeface="+mj-ea"/>
                <a:ea typeface="+mj-ea"/>
              </a:rPr>
              <a:t>양방향 통신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전송 데이터</a:t>
            </a:r>
            <a:r>
              <a:rPr lang="en-US" altLang="ko-KR" sz="1500" dirty="0">
                <a:latin typeface="+mj-ea"/>
                <a:ea typeface="+mj-ea"/>
              </a:rPr>
              <a:t>: 40bit </a:t>
            </a:r>
          </a:p>
          <a:p>
            <a:r>
              <a:rPr lang="en-US" altLang="ko-KR" sz="1500" dirty="0">
                <a:latin typeface="+mj-ea"/>
                <a:ea typeface="+mj-ea"/>
              </a:rPr>
              <a:t>(</a:t>
            </a:r>
            <a:r>
              <a:rPr lang="ko-KR" altLang="en-US" sz="1500" dirty="0">
                <a:latin typeface="+mj-ea"/>
                <a:ea typeface="+mj-ea"/>
              </a:rPr>
              <a:t>습도 </a:t>
            </a:r>
            <a:r>
              <a:rPr lang="en-US" altLang="ko-KR" sz="1500" dirty="0">
                <a:latin typeface="+mj-ea"/>
                <a:ea typeface="+mj-ea"/>
              </a:rPr>
              <a:t>16bit (</a:t>
            </a:r>
            <a:r>
              <a:rPr lang="ko-KR" altLang="en-US" sz="1500" dirty="0">
                <a:latin typeface="+mj-ea"/>
                <a:ea typeface="+mj-ea"/>
              </a:rPr>
              <a:t>정수</a:t>
            </a:r>
            <a:r>
              <a:rPr lang="en-US" altLang="ko-KR" sz="1500" dirty="0">
                <a:latin typeface="+mj-ea"/>
                <a:ea typeface="+mj-ea"/>
              </a:rPr>
              <a:t>, </a:t>
            </a:r>
            <a:r>
              <a:rPr lang="ko-KR" altLang="en-US" sz="1500" dirty="0">
                <a:latin typeface="+mj-ea"/>
                <a:ea typeface="+mj-ea"/>
              </a:rPr>
              <a:t>실수</a:t>
            </a:r>
            <a:r>
              <a:rPr lang="en-US" altLang="ko-KR" sz="1500" dirty="0">
                <a:latin typeface="+mj-ea"/>
                <a:ea typeface="+mj-ea"/>
              </a:rPr>
              <a:t>) </a:t>
            </a:r>
          </a:p>
          <a:p>
            <a:r>
              <a:rPr lang="en-US" altLang="ko-KR" sz="1500" dirty="0">
                <a:latin typeface="+mj-ea"/>
                <a:ea typeface="+mj-ea"/>
              </a:rPr>
              <a:t>+ </a:t>
            </a:r>
            <a:r>
              <a:rPr lang="ko-KR" altLang="en-US" sz="1500" dirty="0">
                <a:latin typeface="+mj-ea"/>
                <a:ea typeface="+mj-ea"/>
              </a:rPr>
              <a:t>온도 </a:t>
            </a:r>
            <a:r>
              <a:rPr lang="en-US" altLang="ko-KR" sz="1500" dirty="0">
                <a:latin typeface="+mj-ea"/>
                <a:ea typeface="+mj-ea"/>
              </a:rPr>
              <a:t>16bit (</a:t>
            </a:r>
            <a:r>
              <a:rPr lang="ko-KR" altLang="en-US" sz="1500" dirty="0">
                <a:latin typeface="+mj-ea"/>
                <a:ea typeface="+mj-ea"/>
              </a:rPr>
              <a:t>정수</a:t>
            </a:r>
            <a:r>
              <a:rPr lang="en-US" altLang="ko-KR" sz="1500" dirty="0">
                <a:latin typeface="+mj-ea"/>
                <a:ea typeface="+mj-ea"/>
              </a:rPr>
              <a:t>, </a:t>
            </a:r>
            <a:r>
              <a:rPr lang="ko-KR" altLang="en-US" sz="1500" dirty="0">
                <a:latin typeface="+mj-ea"/>
                <a:ea typeface="+mj-ea"/>
              </a:rPr>
              <a:t>실수</a:t>
            </a:r>
            <a:r>
              <a:rPr lang="en-US" altLang="ko-KR" sz="1500" dirty="0">
                <a:latin typeface="+mj-ea"/>
                <a:ea typeface="+mj-ea"/>
              </a:rPr>
              <a:t>) </a:t>
            </a:r>
          </a:p>
          <a:p>
            <a:r>
              <a:rPr lang="en-US" altLang="ko-KR" sz="1500" dirty="0">
                <a:latin typeface="+mj-ea"/>
                <a:ea typeface="+mj-ea"/>
              </a:rPr>
              <a:t>+ Checksum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r>
              <a:rPr lang="en-US" altLang="ko-KR" sz="1500" dirty="0">
                <a:latin typeface="+mj-ea"/>
                <a:ea typeface="+mj-ea"/>
              </a:rPr>
              <a:t>8bit)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sz="1500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16930" y="6006873"/>
            <a:ext cx="294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+mj-ea"/>
                <a:ea typeface="+mj-ea"/>
              </a:rPr>
              <a:t>Concullusion</a:t>
            </a:r>
            <a:r>
              <a:rPr lang="en-US" altLang="ko-KR" sz="2000" dirty="0">
                <a:solidFill>
                  <a:srgbClr val="FF0000"/>
                </a:solidFill>
                <a:latin typeface="+mj-ea"/>
                <a:ea typeface="+mj-ea"/>
              </a:rPr>
              <a:t> detect X!!</a:t>
            </a:r>
            <a:endParaRPr lang="ko-KR" altLang="en-US" sz="2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11431" y="3293029"/>
            <a:ext cx="3900855" cy="1960684"/>
          </a:xfrm>
          <a:prstGeom prst="rect">
            <a:avLst/>
          </a:prstGeom>
          <a:solidFill>
            <a:srgbClr val="00B0F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58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/>
          <p:cNvSpPr txBox="1">
            <a:spLocks/>
          </p:cNvSpPr>
          <p:nvPr/>
        </p:nvSpPr>
        <p:spPr>
          <a:xfrm>
            <a:off x="462691" y="300248"/>
            <a:ext cx="5577624" cy="60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500" b="1" dirty="0">
                <a:solidFill>
                  <a:schemeClr val="tx1"/>
                </a:solidFill>
                <a:latin typeface="+mj-ea"/>
                <a:ea typeface="+mj-ea"/>
              </a:rPr>
              <a:t>board in &amp; out</a:t>
            </a:r>
            <a:endParaRPr lang="ko-KR" altLang="en-US" sz="35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983" t="-1292" r="16337" b="1292"/>
          <a:stretch/>
        </p:blipFill>
        <p:spPr>
          <a:xfrm>
            <a:off x="6668147" y="2524188"/>
            <a:ext cx="4457053" cy="2948209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07" y="1877791"/>
            <a:ext cx="5122447" cy="22878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02400" y="3386489"/>
            <a:ext cx="641996" cy="611803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0507" y="2014889"/>
            <a:ext cx="641996" cy="611803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60152" y="3761689"/>
            <a:ext cx="641996" cy="473205"/>
          </a:xfrm>
          <a:prstGeom prst="rect">
            <a:avLst/>
          </a:prstGeom>
          <a:solidFill>
            <a:srgbClr val="00B0F0">
              <a:alpha val="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99708" y="3761689"/>
            <a:ext cx="641996" cy="473205"/>
          </a:xfrm>
          <a:prstGeom prst="rect">
            <a:avLst/>
          </a:prstGeom>
          <a:solidFill>
            <a:srgbClr val="FFC000">
              <a:alpha val="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4817204" y="3663539"/>
            <a:ext cx="1850943" cy="33475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473242" y="3494892"/>
            <a:ext cx="3194905" cy="40898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82503" y="2124970"/>
            <a:ext cx="5519897" cy="17789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937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617697" y="1432289"/>
            <a:ext cx="3872993" cy="5108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155" y="30086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3. communication process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426634" y="1549911"/>
            <a:ext cx="29929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8" y="1432289"/>
            <a:ext cx="7342456" cy="510821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711655" y="1449905"/>
            <a:ext cx="4323471" cy="575200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+mj-ea"/>
                <a:ea typeface="+mj-ea"/>
              </a:rPr>
              <a:t>4</a:t>
            </a:r>
            <a:r>
              <a:rPr lang="ko-KR" altLang="en-US" sz="2000" b="1" dirty="0">
                <a:latin typeface="+mj-ea"/>
                <a:ea typeface="+mj-ea"/>
              </a:rPr>
              <a:t>가지 </a:t>
            </a:r>
            <a:r>
              <a:rPr lang="en-US" altLang="ko-KR" sz="2000" b="1" dirty="0">
                <a:latin typeface="+mj-ea"/>
                <a:ea typeface="+mj-ea"/>
              </a:rPr>
              <a:t>section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+mj-ea"/>
                <a:ea typeface="+mj-ea"/>
              </a:rPr>
              <a:t>1. START (FPGA-&gt;dht11)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+mj-ea"/>
                <a:ea typeface="+mj-ea"/>
              </a:rPr>
              <a:t>2. RESPONSE (dht11-&gt; FPGA)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+mj-ea"/>
                <a:ea typeface="+mj-ea"/>
              </a:rPr>
              <a:t>3. GET_DATA (dht11-&gt;FPGA)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+mj-ea"/>
                <a:ea typeface="+mj-ea"/>
              </a:rPr>
              <a:t>4. STOP (dht11-&gt;FPGA)</a:t>
            </a:r>
          </a:p>
        </p:txBody>
      </p:sp>
      <p:sp>
        <p:nvSpPr>
          <p:cNvPr id="3" name="왼쪽/오른쪽 화살표 2"/>
          <p:cNvSpPr/>
          <p:nvPr/>
        </p:nvSpPr>
        <p:spPr>
          <a:xfrm>
            <a:off x="991466" y="4598177"/>
            <a:ext cx="1463519" cy="15797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>
            <a:off x="2578854" y="4603701"/>
            <a:ext cx="2136730" cy="152449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/오른쪽 화살표 9"/>
          <p:cNvSpPr/>
          <p:nvPr/>
        </p:nvSpPr>
        <p:spPr>
          <a:xfrm>
            <a:off x="8605200" y="3804174"/>
            <a:ext cx="2241388" cy="145567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 화살표 10"/>
          <p:cNvSpPr/>
          <p:nvPr/>
        </p:nvSpPr>
        <p:spPr>
          <a:xfrm>
            <a:off x="4842605" y="4594507"/>
            <a:ext cx="1503365" cy="161643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/오른쪽 화살표 11"/>
          <p:cNvSpPr/>
          <p:nvPr/>
        </p:nvSpPr>
        <p:spPr>
          <a:xfrm>
            <a:off x="8605200" y="4964451"/>
            <a:ext cx="2241388" cy="192624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/오른쪽 화살표 12"/>
          <p:cNvSpPr/>
          <p:nvPr/>
        </p:nvSpPr>
        <p:spPr>
          <a:xfrm flipV="1">
            <a:off x="8605200" y="6171786"/>
            <a:ext cx="2241388" cy="152054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/오른쪽 화살표 13"/>
          <p:cNvSpPr/>
          <p:nvPr/>
        </p:nvSpPr>
        <p:spPr>
          <a:xfrm>
            <a:off x="6451395" y="4603701"/>
            <a:ext cx="692147" cy="152449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/오른쪽 화살표 6"/>
          <p:cNvSpPr/>
          <p:nvPr/>
        </p:nvSpPr>
        <p:spPr>
          <a:xfrm>
            <a:off x="8605200" y="2579828"/>
            <a:ext cx="2241388" cy="184846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21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3" y="1092424"/>
            <a:ext cx="8270651" cy="464194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2978" y="409074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en-US" b="1" dirty="0">
                <a:solidFill>
                  <a:schemeClr val="tx1"/>
                </a:solidFill>
              </a:rPr>
              <a:t>설계 구조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4643" y="5830216"/>
            <a:ext cx="842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+mj-ea"/>
                <a:ea typeface="+mj-ea"/>
              </a:rPr>
              <a:t> tick_gen_10us</a:t>
            </a:r>
            <a:r>
              <a:rPr lang="ko-KR" altLang="en-US" dirty="0">
                <a:latin typeface="+mj-ea"/>
                <a:ea typeface="+mj-ea"/>
              </a:rPr>
              <a:t>를 기준으로 </a:t>
            </a:r>
            <a:r>
              <a:rPr lang="en-US" altLang="ko-KR" dirty="0" err="1">
                <a:latin typeface="+mj-ea"/>
                <a:ea typeface="+mj-ea"/>
              </a:rPr>
              <a:t>dht_io</a:t>
            </a:r>
            <a:r>
              <a:rPr lang="ko-KR" altLang="en-US" dirty="0">
                <a:latin typeface="+mj-ea"/>
                <a:ea typeface="+mj-ea"/>
              </a:rPr>
              <a:t>를 감시하여 정해진 </a:t>
            </a:r>
            <a:r>
              <a:rPr lang="en-US" altLang="ko-KR" dirty="0">
                <a:latin typeface="+mj-ea"/>
                <a:ea typeface="+mj-ea"/>
              </a:rPr>
              <a:t>process</a:t>
            </a:r>
            <a:r>
              <a:rPr lang="ko-KR" altLang="en-US" dirty="0">
                <a:latin typeface="+mj-ea"/>
                <a:ea typeface="+mj-ea"/>
              </a:rPr>
              <a:t>를 수행한다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7736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5011" y="39868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4.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설계 구조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73" y="1547812"/>
            <a:ext cx="9375549" cy="470360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695123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385419" y="5567320"/>
            <a:ext cx="6287511" cy="52598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7674" y="286553"/>
            <a:ext cx="8596668" cy="86750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FSM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19" y="1380387"/>
            <a:ext cx="9144077" cy="402119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softEdge rad="63500"/>
          </a:effec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493257" y="5627903"/>
            <a:ext cx="6071833" cy="465400"/>
          </a:xfrm>
        </p:spPr>
        <p:txBody>
          <a:bodyPr/>
          <a:lstStyle/>
          <a:p>
            <a:r>
              <a:rPr lang="ko-KR" altLang="en-US" dirty="0"/>
              <a:t>자세한 내용은 코드와 함께 설명</a:t>
            </a:r>
          </a:p>
        </p:txBody>
      </p:sp>
    </p:spTree>
    <p:extLst>
      <p:ext uri="{BB962C8B-B14F-4D97-AF65-F5344CB8AC3E}">
        <p14:creationId xmlns:p14="http://schemas.microsoft.com/office/powerpoint/2010/main" val="2705379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744" y="187583"/>
            <a:ext cx="8596668" cy="867508"/>
          </a:xfrm>
        </p:spPr>
        <p:txBody>
          <a:bodyPr/>
          <a:lstStyle/>
          <a:p>
            <a:r>
              <a:rPr lang="en-US" altLang="ko-KR" b="1" dirty="0" err="1">
                <a:solidFill>
                  <a:schemeClr val="tx1"/>
                </a:solidFill>
              </a:rPr>
              <a:t>Fsm</a:t>
            </a:r>
            <a:r>
              <a:rPr lang="en-US" altLang="ko-KR" b="1" dirty="0">
                <a:solidFill>
                  <a:schemeClr val="tx1"/>
                </a:solidFill>
              </a:rPr>
              <a:t> CL logic with code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2772" t="16627" r="13797" b="15572"/>
          <a:stretch/>
        </p:blipFill>
        <p:spPr>
          <a:xfrm>
            <a:off x="329748" y="1210620"/>
            <a:ext cx="3272343" cy="2475673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623" t="16442" r="11097" b="15570"/>
          <a:stretch/>
        </p:blipFill>
        <p:spPr>
          <a:xfrm>
            <a:off x="4533622" y="814351"/>
            <a:ext cx="4241224" cy="2526897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827735" y="1212989"/>
            <a:ext cx="2881199" cy="1854061"/>
          </a:xfrm>
          <a:prstGeom prst="rect">
            <a:avLst/>
          </a:prstGeom>
          <a:solidFill>
            <a:srgbClr val="7030A0">
              <a:alpha val="0"/>
            </a:srgb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r="77338" b="42071"/>
          <a:stretch/>
        </p:blipFill>
        <p:spPr>
          <a:xfrm>
            <a:off x="2090173" y="3876971"/>
            <a:ext cx="2941354" cy="2316743"/>
          </a:xfrm>
          <a:prstGeom prst="rect">
            <a:avLst/>
          </a:prstGeom>
          <a:ln w="50800">
            <a:solidFill>
              <a:srgbClr val="FFFF0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547606" y="4514466"/>
            <a:ext cx="601044" cy="960305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064747" y="1529985"/>
            <a:ext cx="884664" cy="2970391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213885" y="4592827"/>
            <a:ext cx="1735526" cy="853763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56" idx="2"/>
          </p:cNvCxnSpPr>
          <p:nvPr/>
        </p:nvCxnSpPr>
        <p:spPr>
          <a:xfrm>
            <a:off x="2607381" y="3142900"/>
            <a:ext cx="111739" cy="13465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1" idx="0"/>
          </p:cNvCxnSpPr>
          <p:nvPr/>
        </p:nvCxnSpPr>
        <p:spPr>
          <a:xfrm flipV="1">
            <a:off x="4495636" y="3067050"/>
            <a:ext cx="1448848" cy="20056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왼쪽/오른쪽 화살표 30"/>
          <p:cNvSpPr/>
          <p:nvPr/>
        </p:nvSpPr>
        <p:spPr>
          <a:xfrm>
            <a:off x="3530634" y="5072683"/>
            <a:ext cx="1068223" cy="206443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rcRect l="953" t="3646" b="1716"/>
          <a:stretch/>
        </p:blipFill>
        <p:spPr>
          <a:xfrm>
            <a:off x="5527114" y="3686729"/>
            <a:ext cx="5636632" cy="2024187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cxnSp>
        <p:nvCxnSpPr>
          <p:cNvPr id="42" name="직선 화살표 연결선 41"/>
          <p:cNvCxnSpPr>
            <a:stCxn id="13" idx="3"/>
          </p:cNvCxnSpPr>
          <p:nvPr/>
        </p:nvCxnSpPr>
        <p:spPr>
          <a:xfrm>
            <a:off x="8708934" y="2140020"/>
            <a:ext cx="1938823" cy="1521339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rcRect l="2254" b="11405"/>
          <a:stretch/>
        </p:blipFill>
        <p:spPr>
          <a:xfrm>
            <a:off x="5112834" y="5964712"/>
            <a:ext cx="6804237" cy="53333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0217727" y="3646579"/>
            <a:ext cx="946019" cy="201619"/>
          </a:xfrm>
          <a:prstGeom prst="rect">
            <a:avLst/>
          </a:prstGeom>
          <a:solidFill>
            <a:srgbClr val="7030A0">
              <a:alpha val="0"/>
            </a:srgb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720533" y="4775576"/>
            <a:ext cx="8468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7030A0"/>
                </a:solidFill>
                <a:latin typeface="+mj-ea"/>
                <a:ea typeface="+mj-ea"/>
              </a:rPr>
              <a:t>19ms</a:t>
            </a:r>
            <a:endParaRPr lang="ko-KR" altLang="en-US" sz="15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721556" y="1754011"/>
            <a:ext cx="1771650" cy="138888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533622" y="1164743"/>
            <a:ext cx="1158424" cy="365242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0315678" y="5931150"/>
            <a:ext cx="1666875" cy="625783"/>
          </a:xfrm>
          <a:prstGeom prst="rect">
            <a:avLst/>
          </a:prstGeom>
          <a:solidFill>
            <a:srgbClr val="7030A0">
              <a:alpha val="0"/>
            </a:srgb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11163746" y="3873568"/>
            <a:ext cx="210836" cy="2057582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13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0025" t="13832" r="10527" b="14124"/>
          <a:stretch/>
        </p:blipFill>
        <p:spPr>
          <a:xfrm>
            <a:off x="695998" y="804007"/>
            <a:ext cx="5097495" cy="3562453"/>
          </a:xfrm>
          <a:prstGeom prst="rect">
            <a:avLst/>
          </a:prstGeom>
          <a:ln w="50800">
            <a:solidFill>
              <a:srgbClr val="92D05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17656" t="1" r="54450" b="1198"/>
          <a:stretch/>
        </p:blipFill>
        <p:spPr>
          <a:xfrm>
            <a:off x="7496175" y="622652"/>
            <a:ext cx="3511717" cy="383249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7870815" y="1411432"/>
            <a:ext cx="862744" cy="671945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047565" y="1351772"/>
            <a:ext cx="5823250" cy="22222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71525" y="1194793"/>
            <a:ext cx="1276040" cy="47672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/>
          <p:cNvCxnSpPr>
            <a:endCxn id="32" idx="0"/>
          </p:cNvCxnSpPr>
          <p:nvPr/>
        </p:nvCxnSpPr>
        <p:spPr>
          <a:xfrm>
            <a:off x="4978400" y="4025900"/>
            <a:ext cx="602748" cy="994444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260934" y="1720186"/>
            <a:ext cx="3499169" cy="2285221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/>
          <p:cNvCxnSpPr>
            <a:endCxn id="41" idx="3"/>
          </p:cNvCxnSpPr>
          <p:nvPr/>
        </p:nvCxnSpPr>
        <p:spPr>
          <a:xfrm flipV="1">
            <a:off x="5838804" y="1889002"/>
            <a:ext cx="2135283" cy="25471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왼쪽/오른쪽 화살표 40"/>
          <p:cNvSpPr/>
          <p:nvPr/>
        </p:nvSpPr>
        <p:spPr>
          <a:xfrm>
            <a:off x="7974087" y="1826245"/>
            <a:ext cx="620928" cy="125514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021378" y="1538929"/>
            <a:ext cx="8468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7030A0"/>
                </a:solidFill>
                <a:latin typeface="+mj-ea"/>
                <a:ea typeface="+mj-ea"/>
              </a:rPr>
              <a:t>20us</a:t>
            </a:r>
            <a:endParaRPr lang="ko-KR" altLang="en-US" sz="13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l="321" r="1291"/>
          <a:stretch/>
        </p:blipFill>
        <p:spPr>
          <a:xfrm>
            <a:off x="447024" y="5020343"/>
            <a:ext cx="11296658" cy="1167454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4076699" y="5020344"/>
            <a:ext cx="3008897" cy="1167454"/>
          </a:xfrm>
          <a:prstGeom prst="rect">
            <a:avLst/>
          </a:prstGeom>
          <a:solidFill>
            <a:srgbClr val="FF0000">
              <a:alpha val="0"/>
            </a:srgb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F0E74-7927-D0BF-5063-D82412246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098" t="9267" r="6455" b="10060"/>
          <a:stretch/>
        </p:blipFill>
        <p:spPr>
          <a:xfrm>
            <a:off x="339097" y="1054100"/>
            <a:ext cx="5843644" cy="4946650"/>
          </a:xfrm>
          <a:prstGeom prst="rect">
            <a:avLst/>
          </a:prstGeom>
          <a:ln w="50800">
            <a:solidFill>
              <a:srgbClr val="92D050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259" y="706716"/>
            <a:ext cx="3719066" cy="265647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924617" y="1678078"/>
            <a:ext cx="1935154" cy="1369922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271712" y="2774849"/>
            <a:ext cx="4123218" cy="14691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0" idx="3"/>
          </p:cNvCxnSpPr>
          <p:nvPr/>
        </p:nvCxnSpPr>
        <p:spPr>
          <a:xfrm flipV="1">
            <a:off x="2859771" y="2266961"/>
            <a:ext cx="4313491" cy="96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50184" y="3147812"/>
            <a:ext cx="3421528" cy="2548137"/>
          </a:xfrm>
          <a:prstGeom prst="rect">
            <a:avLst/>
          </a:prstGeom>
          <a:solidFill>
            <a:srgbClr val="00B0F0">
              <a:alpha val="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/>
          <p:cNvSpPr/>
          <p:nvPr/>
        </p:nvSpPr>
        <p:spPr>
          <a:xfrm>
            <a:off x="8394930" y="1491380"/>
            <a:ext cx="504515" cy="1283469"/>
          </a:xfrm>
          <a:prstGeom prst="rect">
            <a:avLst/>
          </a:prstGeom>
          <a:solidFill>
            <a:srgbClr val="00B0F0">
              <a:alpha val="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직사각형 7"/>
          <p:cNvSpPr/>
          <p:nvPr/>
        </p:nvSpPr>
        <p:spPr>
          <a:xfrm>
            <a:off x="7173263" y="1503906"/>
            <a:ext cx="588236" cy="1270943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7461213" y="1627862"/>
            <a:ext cx="12335" cy="10105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8647187" y="1688577"/>
            <a:ext cx="23828" cy="103070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786" y="4559623"/>
            <a:ext cx="7484482" cy="1057440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9046710" y="2897376"/>
            <a:ext cx="462415" cy="1674286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8635433" y="4571662"/>
            <a:ext cx="2663765" cy="993138"/>
          </a:xfrm>
          <a:prstGeom prst="rect">
            <a:avLst/>
          </a:prstGeom>
          <a:solidFill>
            <a:srgbClr val="7030A0">
              <a:alpha val="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직사각형 34"/>
          <p:cNvSpPr/>
          <p:nvPr/>
        </p:nvSpPr>
        <p:spPr>
          <a:xfrm>
            <a:off x="7076694" y="1401831"/>
            <a:ext cx="1970016" cy="1495545"/>
          </a:xfrm>
          <a:prstGeom prst="rect">
            <a:avLst/>
          </a:prstGeom>
          <a:solidFill>
            <a:srgbClr val="7030A0">
              <a:alpha val="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1735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692" t="7995" r="9380" b="7943"/>
          <a:stretch/>
        </p:blipFill>
        <p:spPr>
          <a:xfrm>
            <a:off x="0" y="76161"/>
            <a:ext cx="4501354" cy="5049839"/>
          </a:xfrm>
          <a:prstGeom prst="rect">
            <a:avLst/>
          </a:prstGeom>
          <a:ln w="50800">
            <a:solidFill>
              <a:srgbClr val="92D05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936" y="806673"/>
            <a:ext cx="3715268" cy="134321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210300" y="1066735"/>
            <a:ext cx="586740" cy="830645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6623" y="1066735"/>
            <a:ext cx="1344514" cy="426783"/>
          </a:xfrm>
          <a:prstGeom prst="rect">
            <a:avLst/>
          </a:prstGeom>
          <a:solidFill>
            <a:srgbClr val="00B0F0">
              <a:alpha val="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672840" y="1280126"/>
            <a:ext cx="2537460" cy="228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57250" y="410368"/>
            <a:ext cx="2740523" cy="162449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4640936" y="1593718"/>
            <a:ext cx="2963824" cy="18352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857250" y="2068623"/>
            <a:ext cx="3569969" cy="2599593"/>
          </a:xfrm>
          <a:prstGeom prst="rect">
            <a:avLst/>
          </a:prstGeom>
          <a:solidFill>
            <a:srgbClr val="00B0F0">
              <a:alpha val="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29" y="5226200"/>
            <a:ext cx="11594742" cy="1512725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976312" y="2327415"/>
            <a:ext cx="3450907" cy="2037949"/>
          </a:xfrm>
          <a:prstGeom prst="rect">
            <a:avLst/>
          </a:prstGeom>
          <a:solidFill>
            <a:srgbClr val="7030A0">
              <a:alpha val="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961901" y="4507223"/>
            <a:ext cx="1095622" cy="1475339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936623" y="5226199"/>
            <a:ext cx="3083677" cy="465941"/>
          </a:xfrm>
          <a:prstGeom prst="rect">
            <a:avLst/>
          </a:prstGeom>
          <a:solidFill>
            <a:srgbClr val="7030A0">
              <a:alpha val="0"/>
            </a:srgb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197461" y="5850173"/>
            <a:ext cx="2727339" cy="651041"/>
          </a:xfrm>
          <a:prstGeom prst="rect">
            <a:avLst/>
          </a:prstGeom>
          <a:solidFill>
            <a:srgbClr val="7030A0">
              <a:alpha val="0"/>
            </a:srgb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451542" y="6444872"/>
            <a:ext cx="2351529" cy="327808"/>
          </a:xfrm>
          <a:prstGeom prst="rect">
            <a:avLst/>
          </a:prstGeom>
          <a:solidFill>
            <a:srgbClr val="7030A0">
              <a:alpha val="0"/>
            </a:srgb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027255" y="6444872"/>
            <a:ext cx="386805" cy="16390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991100" y="3241200"/>
            <a:ext cx="5188638" cy="419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40us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보다 짧거나 긴 것 으로 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과 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을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판별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130800" y="117967"/>
            <a:ext cx="6063991" cy="436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+mj-ea"/>
                <a:ea typeface="+mj-ea"/>
              </a:rPr>
              <a:t>io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의 상승을 </a:t>
            </a:r>
            <a:r>
              <a:rPr lang="en-US" altLang="ko-KR" sz="2000" dirty="0" err="1">
                <a:solidFill>
                  <a:schemeClr val="tx1"/>
                </a:solidFill>
                <a:latin typeface="+mj-ea"/>
                <a:ea typeface="+mj-ea"/>
              </a:rPr>
              <a:t>w_tick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이 감지하면 </a:t>
            </a:r>
            <a:r>
              <a:rPr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DETECT</a:t>
            </a:r>
            <a:r>
              <a:rPr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로 넘김</a:t>
            </a:r>
          </a:p>
        </p:txBody>
      </p:sp>
    </p:spTree>
    <p:extLst>
      <p:ext uri="{BB962C8B-B14F-4D97-AF65-F5344CB8AC3E}">
        <p14:creationId xmlns:p14="http://schemas.microsoft.com/office/powerpoint/2010/main" val="159563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908" y="366093"/>
            <a:ext cx="8596668" cy="723450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en-US" b="1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082867" y="1201702"/>
            <a:ext cx="2733850" cy="60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Board Manual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750" y="1834312"/>
            <a:ext cx="5867924" cy="2987732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3" name="부제목 2"/>
          <p:cNvSpPr txBox="1">
            <a:spLocks/>
          </p:cNvSpPr>
          <p:nvPr/>
        </p:nvSpPr>
        <p:spPr>
          <a:xfrm>
            <a:off x="6293106" y="1161572"/>
            <a:ext cx="2469963" cy="600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Board Ports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5074" y="1907955"/>
            <a:ext cx="45669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600" b="1" dirty="0">
                <a:latin typeface="+mj-ea"/>
                <a:ea typeface="+mj-ea"/>
              </a:rPr>
              <a:t>sw0   : </a:t>
            </a:r>
            <a:r>
              <a:rPr lang="ko-KR" altLang="en-US" sz="1600" b="1" dirty="0">
                <a:latin typeface="+mj-ea"/>
                <a:ea typeface="+mj-ea"/>
              </a:rPr>
              <a:t>시간 자릿수 모드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sw1   : Watch/Stopwatch </a:t>
            </a:r>
            <a:r>
              <a:rPr lang="ko-KR" altLang="en-US" sz="1600" b="1" dirty="0">
                <a:latin typeface="+mj-ea"/>
                <a:ea typeface="+mj-ea"/>
              </a:rPr>
              <a:t>모드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sw2   : </a:t>
            </a:r>
            <a:r>
              <a:rPr lang="ko-KR" altLang="en-US" sz="1600" b="1" dirty="0">
                <a:latin typeface="+mj-ea"/>
                <a:ea typeface="+mj-ea"/>
              </a:rPr>
              <a:t>거리 측정 모드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sw3   : </a:t>
            </a:r>
            <a:r>
              <a:rPr lang="ko-KR" altLang="en-US" sz="1600" b="1" dirty="0">
                <a:latin typeface="+mj-ea"/>
                <a:ea typeface="+mj-ea"/>
              </a:rPr>
              <a:t>온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습도 측정 모드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(5) sw15 : Watch </a:t>
            </a:r>
            <a:r>
              <a:rPr lang="ko-KR" altLang="en-US" sz="1600" b="1" dirty="0">
                <a:latin typeface="+mj-ea"/>
                <a:ea typeface="+mj-ea"/>
              </a:rPr>
              <a:t>시간 변경 모드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(6)   led0~3  : Watch/Stopwatch </a:t>
            </a:r>
            <a:r>
              <a:rPr lang="ko-KR" altLang="en-US" sz="1600" b="1" dirty="0">
                <a:latin typeface="+mj-ea"/>
                <a:ea typeface="+mj-ea"/>
              </a:rPr>
              <a:t>모드 표시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(7)   led4      : </a:t>
            </a:r>
            <a:r>
              <a:rPr lang="ko-KR" altLang="en-US" sz="1600" b="1" dirty="0">
                <a:latin typeface="+mj-ea"/>
                <a:ea typeface="+mj-ea"/>
              </a:rPr>
              <a:t>거리 측정 모드 표시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(8)   led5      : </a:t>
            </a:r>
            <a:r>
              <a:rPr lang="ko-KR" altLang="en-US" sz="1600" b="1" dirty="0">
                <a:latin typeface="+mj-ea"/>
                <a:ea typeface="+mj-ea"/>
              </a:rPr>
              <a:t>온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습도 측정 모드 표시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(9)   led12    : </a:t>
            </a:r>
            <a:r>
              <a:rPr lang="ko-KR" altLang="en-US" sz="1600" b="1" dirty="0">
                <a:latin typeface="+mj-ea"/>
                <a:ea typeface="+mj-ea"/>
              </a:rPr>
              <a:t>센서 초과 온도 </a:t>
            </a:r>
            <a:r>
              <a:rPr lang="ko-KR" altLang="en-US" sz="1600" b="1" dirty="0" err="1">
                <a:latin typeface="+mj-ea"/>
                <a:ea typeface="+mj-ea"/>
              </a:rPr>
              <a:t>경고등</a:t>
            </a:r>
            <a:r>
              <a:rPr lang="ko-KR" altLang="en-US" sz="1600" b="1" dirty="0">
                <a:latin typeface="+mj-ea"/>
                <a:ea typeface="+mj-ea"/>
              </a:rPr>
              <a:t> 표시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(9)   led13    : </a:t>
            </a:r>
            <a:r>
              <a:rPr lang="ko-KR" altLang="en-US" sz="1600" b="1" dirty="0">
                <a:latin typeface="+mj-ea"/>
                <a:ea typeface="+mj-ea"/>
              </a:rPr>
              <a:t>온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습도 센서 데이터 유효 표시</a:t>
            </a:r>
            <a:endParaRPr lang="en-US" altLang="ko-KR" sz="1600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</a:rPr>
              <a:t>(10) </a:t>
            </a:r>
            <a:r>
              <a:rPr lang="en-US" altLang="ko-KR" sz="1600" b="1" dirty="0">
                <a:latin typeface="+mj-ea"/>
                <a:ea typeface="+mj-ea"/>
              </a:rPr>
              <a:t>led14,15 : Watch </a:t>
            </a:r>
            <a:r>
              <a:rPr lang="ko-KR" altLang="en-US" sz="1600" b="1" dirty="0">
                <a:latin typeface="+mj-ea"/>
                <a:ea typeface="+mj-ea"/>
              </a:rPr>
              <a:t>시간 변경 모드 표시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64231" y="4615032"/>
            <a:ext cx="423636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* </a:t>
            </a:r>
            <a:r>
              <a:rPr lang="ko-KR" altLang="en-US" sz="1600" b="1" dirty="0">
                <a:latin typeface="+mj-ea"/>
                <a:ea typeface="+mj-ea"/>
              </a:rPr>
              <a:t>목표 </a:t>
            </a:r>
            <a:r>
              <a:rPr lang="en-US" altLang="ko-KR" sz="1600" b="1" dirty="0">
                <a:latin typeface="+mj-ea"/>
                <a:ea typeface="+mj-ea"/>
              </a:rPr>
              <a:t>: </a:t>
            </a:r>
            <a:r>
              <a:rPr lang="ko-KR" altLang="en-US" sz="1600" b="1" dirty="0">
                <a:latin typeface="+mj-ea"/>
                <a:ea typeface="+mj-ea"/>
              </a:rPr>
              <a:t>사용자 친화적인 보드 구현</a:t>
            </a:r>
            <a:endParaRPr lang="en-US" altLang="ko-KR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715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966" t="15775" r="10303" b="16718"/>
          <a:stretch/>
        </p:blipFill>
        <p:spPr>
          <a:xfrm>
            <a:off x="319101" y="895349"/>
            <a:ext cx="4827065" cy="2757055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59"/>
          <a:stretch/>
        </p:blipFill>
        <p:spPr>
          <a:xfrm>
            <a:off x="353428" y="4531803"/>
            <a:ext cx="11115188" cy="1728027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872" y="895350"/>
            <a:ext cx="3003127" cy="319446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270288" y="2112718"/>
            <a:ext cx="1121665" cy="759723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199339" y="2305512"/>
            <a:ext cx="983148" cy="1870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701519" y="1308959"/>
            <a:ext cx="3402894" cy="2058508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933085" y="5211317"/>
            <a:ext cx="4870426" cy="1048513"/>
          </a:xfrm>
          <a:prstGeom prst="rect">
            <a:avLst/>
          </a:prstGeom>
          <a:solidFill>
            <a:srgbClr val="7030A0">
              <a:alpha val="0"/>
            </a:srgb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/>
          <p:cNvSpPr/>
          <p:nvPr/>
        </p:nvSpPr>
        <p:spPr>
          <a:xfrm>
            <a:off x="5751872" y="4531803"/>
            <a:ext cx="4104812" cy="609965"/>
          </a:xfrm>
          <a:prstGeom prst="rect">
            <a:avLst/>
          </a:prstGeom>
          <a:solidFill>
            <a:srgbClr val="0070C0">
              <a:alpha val="0"/>
            </a:srgbClr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004830" y="3312968"/>
            <a:ext cx="1364672" cy="1898349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799718" y="1529333"/>
            <a:ext cx="3206496" cy="1783635"/>
          </a:xfrm>
          <a:prstGeom prst="rect">
            <a:avLst/>
          </a:prstGeom>
          <a:solidFill>
            <a:srgbClr val="7030A0">
              <a:alpha val="0"/>
            </a:srgb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22349" y="3898505"/>
            <a:ext cx="3049738" cy="47548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DATA_DETECT CORRECT!!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6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66253" y="1257727"/>
            <a:ext cx="11749521" cy="52287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254" y="181520"/>
            <a:ext cx="8596668" cy="867508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Circuit Logic test</a:t>
            </a:r>
            <a:br>
              <a:rPr lang="en-US" altLang="ko-KR" b="1" dirty="0">
                <a:solidFill>
                  <a:schemeClr val="tx1"/>
                </a:solidFill>
                <a:latin typeface="+mj-ea"/>
              </a:rPr>
            </a:b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721" y="1812826"/>
            <a:ext cx="62811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Case 1. </a:t>
            </a:r>
            <a:r>
              <a:rPr lang="ko-KR" altLang="en-US" sz="2000" dirty="0">
                <a:latin typeface="+mj-ea"/>
                <a:ea typeface="+mj-ea"/>
              </a:rPr>
              <a:t>정상 동작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Case 2. Start </a:t>
            </a:r>
            <a:r>
              <a:rPr lang="ko-KR" altLang="en-US" sz="2000" dirty="0">
                <a:latin typeface="+mj-ea"/>
                <a:ea typeface="+mj-ea"/>
              </a:rPr>
              <a:t>신호 길이 신뢰성 검사</a:t>
            </a:r>
            <a:endParaRPr lang="en-US" altLang="ko-KR" sz="2000" dirty="0"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Case 3. Start </a:t>
            </a:r>
            <a:r>
              <a:rPr lang="ko-KR" altLang="en-US" sz="2000" dirty="0">
                <a:latin typeface="+mj-ea"/>
                <a:ea typeface="+mj-ea"/>
              </a:rPr>
              <a:t>신호는 정상이나 </a:t>
            </a:r>
            <a:r>
              <a:rPr lang="en-US" altLang="ko-KR" sz="2000" dirty="0">
                <a:latin typeface="+mj-ea"/>
                <a:ea typeface="+mj-ea"/>
              </a:rPr>
              <a:t>DHT11 </a:t>
            </a:r>
            <a:r>
              <a:rPr lang="ko-KR" altLang="en-US" sz="2000" dirty="0">
                <a:latin typeface="+mj-ea"/>
                <a:ea typeface="+mj-ea"/>
              </a:rPr>
              <a:t>응답 없음</a:t>
            </a:r>
            <a:endParaRPr lang="en-US" altLang="ko-KR" sz="2000" dirty="0"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Case 4. </a:t>
            </a:r>
            <a:r>
              <a:rPr lang="ko-KR" altLang="en-US" sz="2000" dirty="0">
                <a:latin typeface="+mj-ea"/>
                <a:ea typeface="+mj-ea"/>
              </a:rPr>
              <a:t>응답은 정상인데 데이터 전송 중 멈춤 </a:t>
            </a:r>
            <a:endParaRPr lang="en-US" altLang="ko-KR" sz="2000" dirty="0"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Case 5. Checksum </a:t>
            </a:r>
            <a:r>
              <a:rPr lang="ko-KR" altLang="en-US" sz="2000" dirty="0">
                <a:latin typeface="+mj-ea"/>
                <a:ea typeface="+mj-ea"/>
              </a:rPr>
              <a:t>오류</a:t>
            </a:r>
            <a:endParaRPr lang="en-US" altLang="ko-KR" sz="2000" dirty="0"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Case 6. </a:t>
            </a:r>
            <a:r>
              <a:rPr lang="ko-KR" altLang="en-US" sz="2000" dirty="0">
                <a:latin typeface="+mj-ea"/>
                <a:ea typeface="+mj-ea"/>
              </a:rPr>
              <a:t>타이밍 경계 값 조건 검사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데이터 </a:t>
            </a:r>
            <a:r>
              <a:rPr lang="en-US" altLang="ko-KR" sz="2000" dirty="0">
                <a:latin typeface="+mj-ea"/>
                <a:ea typeface="+mj-ea"/>
              </a:rPr>
              <a:t>0</a:t>
            </a:r>
            <a:r>
              <a:rPr lang="ko-KR" altLang="en-US" sz="2000" dirty="0">
                <a:latin typeface="+mj-ea"/>
                <a:ea typeface="+mj-ea"/>
              </a:rPr>
              <a:t>과 </a:t>
            </a:r>
            <a:r>
              <a:rPr lang="en-US" altLang="ko-KR" sz="2000" dirty="0">
                <a:latin typeface="+mj-ea"/>
                <a:ea typeface="+mj-ea"/>
              </a:rPr>
              <a:t>1 </a:t>
            </a:r>
            <a:r>
              <a:rPr lang="ko-KR" altLang="en-US" sz="2000" dirty="0">
                <a:latin typeface="+mj-ea"/>
                <a:ea typeface="+mj-ea"/>
              </a:rPr>
              <a:t>경계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5782" y="1812826"/>
            <a:ext cx="48670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Case 7. </a:t>
            </a:r>
            <a:r>
              <a:rPr lang="ko-KR" altLang="en-US" sz="2000" dirty="0">
                <a:latin typeface="+mj-ea"/>
                <a:ea typeface="+mj-ea"/>
              </a:rPr>
              <a:t>데이터 비트 수 부족</a:t>
            </a:r>
            <a:endParaRPr lang="en-US" altLang="ko-KR" sz="2000" dirty="0"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Case 8. </a:t>
            </a:r>
            <a:r>
              <a:rPr lang="ko-KR" altLang="en-US" sz="2000" dirty="0">
                <a:latin typeface="+mj-ea"/>
                <a:ea typeface="+mj-ea"/>
              </a:rPr>
              <a:t>데이터 비트 수 과다</a:t>
            </a:r>
            <a:endParaRPr lang="en-US" altLang="ko-KR" sz="2000" dirty="0"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Case 9. dht11_io </a:t>
            </a:r>
            <a:r>
              <a:rPr lang="ko-KR" altLang="en-US" sz="2000" dirty="0">
                <a:latin typeface="+mj-ea"/>
                <a:ea typeface="+mj-ea"/>
              </a:rPr>
              <a:t>핀 노이즈 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Case 10. MCU start </a:t>
            </a:r>
            <a:r>
              <a:rPr lang="ko-KR" altLang="en-US" sz="2000" dirty="0">
                <a:latin typeface="+mj-ea"/>
                <a:ea typeface="+mj-ea"/>
              </a:rPr>
              <a:t>신호 연속 반복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Case 11. </a:t>
            </a:r>
            <a:r>
              <a:rPr lang="ko-KR" altLang="en-US" sz="2000" dirty="0">
                <a:latin typeface="+mj-ea"/>
                <a:ea typeface="+mj-ea"/>
              </a:rPr>
              <a:t>전원 불안정 </a:t>
            </a:r>
            <a:r>
              <a:rPr lang="en-US" altLang="ko-KR" sz="2000" dirty="0">
                <a:latin typeface="+mj-ea"/>
                <a:ea typeface="+mj-ea"/>
              </a:rPr>
              <a:t>(Reset </a:t>
            </a:r>
            <a:r>
              <a:rPr lang="ko-KR" altLang="en-US" sz="2000" dirty="0">
                <a:latin typeface="+mj-ea"/>
                <a:ea typeface="+mj-ea"/>
              </a:rPr>
              <a:t>도중 </a:t>
            </a:r>
            <a:r>
              <a:rPr lang="en-US" altLang="ko-KR" sz="2000" dirty="0">
                <a:latin typeface="+mj-ea"/>
                <a:ea typeface="+mj-ea"/>
              </a:rPr>
              <a:t>Start)</a:t>
            </a:r>
          </a:p>
          <a:p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4098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A871B92-9288-7B55-68EE-389363FD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867508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</a:rPr>
              <a:t>추가 기능 </a:t>
            </a:r>
            <a:r>
              <a:rPr lang="en-US" altLang="ko-KR" b="1" dirty="0">
                <a:solidFill>
                  <a:schemeClr val="tx1"/>
                </a:solidFill>
                <a:latin typeface="+mj-ea"/>
              </a:rPr>
              <a:t>(Error counter)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9826" t="9137" r="9807" b="51594"/>
          <a:stretch/>
        </p:blipFill>
        <p:spPr>
          <a:xfrm>
            <a:off x="433993" y="704348"/>
            <a:ext cx="5650813" cy="2809942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9319" t="52521" r="10939" b="6810"/>
          <a:stretch/>
        </p:blipFill>
        <p:spPr>
          <a:xfrm>
            <a:off x="6606775" y="433754"/>
            <a:ext cx="5421925" cy="4636835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모서리가 둥근 직사각형 7"/>
          <p:cNvSpPr/>
          <p:nvPr/>
        </p:nvSpPr>
        <p:spPr>
          <a:xfrm>
            <a:off x="477981" y="3733385"/>
            <a:ext cx="5562838" cy="175574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FPGA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출력 상태에서 센서가 반대 신호로 라인을 끌어내리면 과전류로 인해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IO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핀 손상 및 수명 단축 위험이 큽니다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81" y="5910086"/>
            <a:ext cx="8549580" cy="30175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963681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A871B92-9288-7B55-68EE-389363FD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4375"/>
            <a:ext cx="8596668" cy="867508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</a:rPr>
              <a:t>추가 기능 </a:t>
            </a:r>
            <a:r>
              <a:rPr lang="en-US" altLang="ko-KR" b="1" dirty="0">
                <a:solidFill>
                  <a:schemeClr val="tx1"/>
                </a:solidFill>
                <a:latin typeface="+mj-ea"/>
              </a:rPr>
              <a:t>(start counter)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" y="1746085"/>
            <a:ext cx="6338834" cy="29365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70890" y="4316557"/>
            <a:ext cx="1647496" cy="334335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496636" y="2550102"/>
            <a:ext cx="5431429" cy="20117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DHT11 sensor in the non-normal working </a:t>
            </a:r>
            <a:r>
              <a:rPr lang="en-US" altLang="ko-KR" dirty="0" err="1">
                <a:solidFill>
                  <a:schemeClr val="tx1"/>
                </a:solidFill>
                <a:latin typeface="+mj-ea"/>
                <a:ea typeface="+mj-ea"/>
              </a:rPr>
              <a:t>condions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will accelerate sensor’s aging process.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+mj-ea"/>
                <a:ea typeface="+mj-ea"/>
              </a:rPr>
              <a:t>dht</a:t>
            </a:r>
            <a:r>
              <a:rPr lang="en-US" altLang="ko-KR" sz="1000" b="1" dirty="0">
                <a:solidFill>
                  <a:schemeClr val="tx1"/>
                </a:solidFill>
                <a:latin typeface="+mj-ea"/>
                <a:ea typeface="+mj-ea"/>
              </a:rPr>
              <a:t> 11 datasheet p8 7. attention </a:t>
            </a:r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일부 발췌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89472" y="2843959"/>
            <a:ext cx="5143500" cy="738494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7" name="직선 화살표 연결선 6"/>
          <p:cNvCxnSpPr>
            <a:stCxn id="8" idx="3"/>
          </p:cNvCxnSpPr>
          <p:nvPr/>
        </p:nvCxnSpPr>
        <p:spPr>
          <a:xfrm flipV="1">
            <a:off x="5218386" y="3582453"/>
            <a:ext cx="1471086" cy="901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020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999" t="29060" r="45003" b="6272"/>
          <a:stretch/>
        </p:blipFill>
        <p:spPr>
          <a:xfrm>
            <a:off x="394854" y="693456"/>
            <a:ext cx="3835305" cy="5545419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378" t="3448" r="134" b="5260"/>
          <a:stretch/>
        </p:blipFill>
        <p:spPr>
          <a:xfrm>
            <a:off x="3854161" y="339436"/>
            <a:ext cx="8337838" cy="2119746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7876309" y="1676400"/>
            <a:ext cx="2663104" cy="831273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746611" y="2507673"/>
            <a:ext cx="4129698" cy="1926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99763" y="716966"/>
            <a:ext cx="3146848" cy="219248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7200" y="3054347"/>
            <a:ext cx="3629890" cy="2833835"/>
          </a:xfrm>
          <a:prstGeom prst="rect">
            <a:avLst/>
          </a:prstGeom>
          <a:solidFill>
            <a:srgbClr val="7030A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068291" y="3034146"/>
            <a:ext cx="5631872" cy="34497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CL LOGIC:</a:t>
            </a:r>
          </a:p>
          <a:p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process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일 때 한 클럭만 받는다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count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를 다 세기 전까진 안받는다 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초 이후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IDLE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에서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start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받을 준비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8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8254" t="10825" r="9003" b="10280"/>
          <a:stretch/>
        </p:blipFill>
        <p:spPr>
          <a:xfrm>
            <a:off x="475915" y="753783"/>
            <a:ext cx="6560073" cy="517067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A871B92-9288-7B55-68EE-389363FD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29900" cy="867508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추가 기능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check_prevention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560073" y="405246"/>
            <a:ext cx="5709294" cy="228384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Storage: 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Keep the sensor at temperature 10-40℃, humidity &lt;60%RH.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53394" y="895390"/>
            <a:ext cx="5322652" cy="111929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92" b="5226"/>
          <a:stretch/>
        </p:blipFill>
        <p:spPr>
          <a:xfrm>
            <a:off x="3088631" y="5204599"/>
            <a:ext cx="8846543" cy="12984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0800" y="2822493"/>
            <a:ext cx="6343400" cy="204513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964382" y="2014689"/>
            <a:ext cx="789012" cy="807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438953" y="5280144"/>
            <a:ext cx="4296994" cy="1113781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35026" y="3746977"/>
            <a:ext cx="5999174" cy="31625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934200" y="3902142"/>
            <a:ext cx="841638" cy="130245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2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7358" y="554617"/>
            <a:ext cx="8596668" cy="1320800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en-US" b="1" dirty="0">
                <a:solidFill>
                  <a:schemeClr val="tx1"/>
                </a:solidFill>
              </a:rPr>
              <a:t>트러블 슈팅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2935" y="1597883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300" b="1" dirty="0">
                <a:solidFill>
                  <a:schemeClr val="tx2"/>
                </a:solidFill>
                <a:latin typeface="+mj-ea"/>
                <a:ea typeface="+mj-ea"/>
              </a:rPr>
              <a:t>(1) SYNC </a:t>
            </a:r>
            <a:r>
              <a:rPr lang="ko-KR" altLang="en-US" sz="2300" b="1" dirty="0">
                <a:solidFill>
                  <a:schemeClr val="tx2"/>
                </a:solidFill>
                <a:latin typeface="+mj-ea"/>
                <a:ea typeface="+mj-ea"/>
              </a:rPr>
              <a:t>과정에서 자꾸 멈추는 문제</a:t>
            </a:r>
            <a:r>
              <a:rPr lang="en-US" altLang="ko-KR" sz="2300" b="1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</a:p>
          <a:p>
            <a:pPr marL="0" indent="0">
              <a:buNone/>
            </a:pPr>
            <a:endParaRPr lang="en-US" altLang="ko-KR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>
                <a:latin typeface="+mj-ea"/>
                <a:ea typeface="+mj-ea"/>
              </a:rPr>
              <a:t>버튼을 연속으로 누르면 가끔씩 멈추는 문제가 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>
                <a:latin typeface="+mj-ea"/>
                <a:ea typeface="+mj-ea"/>
              </a:rPr>
              <a:t>존재했습니다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  <a:p>
            <a:pPr marL="0" indent="0">
              <a:buNone/>
            </a:pPr>
            <a:r>
              <a:rPr lang="en-US" altLang="ko-KR" sz="2000" dirty="0" err="1">
                <a:latin typeface="+mj-ea"/>
                <a:ea typeface="+mj-ea"/>
              </a:rPr>
              <a:t>state_led</a:t>
            </a:r>
            <a:r>
              <a:rPr lang="ko-KR" altLang="en-US" sz="2000" dirty="0">
                <a:latin typeface="+mj-ea"/>
                <a:ea typeface="+mj-ea"/>
              </a:rPr>
              <a:t>를 통해 금방 문제를 확인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latin typeface="+mj-ea"/>
                <a:ea typeface="+mj-ea"/>
              </a:rPr>
              <a:t>할 수 있었고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일정 시간 이상 </a:t>
            </a:r>
            <a:r>
              <a:rPr lang="ko-KR" altLang="en-US" sz="2000" dirty="0" err="1">
                <a:latin typeface="+mj-ea"/>
                <a:ea typeface="+mj-ea"/>
              </a:rPr>
              <a:t>딜레이</a:t>
            </a:r>
            <a:r>
              <a:rPr lang="ko-KR" altLang="en-US" sz="2000" dirty="0">
                <a:latin typeface="+mj-ea"/>
                <a:ea typeface="+mj-ea"/>
              </a:rPr>
              <a:t> 된다면 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>
                <a:latin typeface="+mj-ea"/>
                <a:ea typeface="+mj-ea"/>
              </a:rPr>
              <a:t>초기 상태로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돌아가도록 </a:t>
            </a:r>
            <a:r>
              <a:rPr lang="ko-KR" altLang="en-US" sz="2000" dirty="0" err="1">
                <a:latin typeface="+mj-ea"/>
                <a:ea typeface="+mj-ea"/>
              </a:rPr>
              <a:t>설게했습니다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76" y="5839865"/>
            <a:ext cx="10518775" cy="72626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090040" y="6160761"/>
            <a:ext cx="4661563" cy="405371"/>
          </a:xfrm>
          <a:prstGeom prst="rect">
            <a:avLst/>
          </a:prstGeom>
          <a:solidFill>
            <a:srgbClr val="FF0000">
              <a:alpha val="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6098" t="9267" r="6455" b="10060"/>
          <a:stretch/>
        </p:blipFill>
        <p:spPr>
          <a:xfrm>
            <a:off x="5823188" y="410861"/>
            <a:ext cx="6166792" cy="5220195"/>
          </a:xfrm>
          <a:prstGeom prst="rect">
            <a:avLst/>
          </a:prstGeom>
          <a:ln w="50800">
            <a:solidFill>
              <a:srgbClr val="92D050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7244255" y="4490815"/>
            <a:ext cx="441435" cy="1669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047068" y="3698851"/>
            <a:ext cx="2995745" cy="791963"/>
          </a:xfrm>
          <a:prstGeom prst="rect">
            <a:avLst/>
          </a:prstGeom>
          <a:solidFill>
            <a:srgbClr val="7030A0">
              <a:alpha val="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7397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719" y="49307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tx1"/>
                </a:solidFill>
                <a:latin typeface="+mj-ea"/>
              </a:rPr>
              <a:t>3.</a:t>
            </a:r>
            <a:r>
              <a:rPr lang="ko-KR" altLang="en-US" sz="4000" b="1" dirty="0">
                <a:solidFill>
                  <a:schemeClr val="tx1"/>
                </a:solidFill>
                <a:latin typeface="+mj-ea"/>
              </a:rPr>
              <a:t> 트러블 슈팅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32683" y="1543185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300" b="1" dirty="0">
                <a:solidFill>
                  <a:schemeClr val="tx2"/>
                </a:solidFill>
                <a:latin typeface="+mj-ea"/>
                <a:ea typeface="+mj-ea"/>
              </a:rPr>
              <a:t>(2) </a:t>
            </a:r>
            <a:r>
              <a:rPr lang="ko-KR" altLang="en-US" sz="2300" b="1" dirty="0">
                <a:solidFill>
                  <a:schemeClr val="tx2"/>
                </a:solidFill>
                <a:latin typeface="+mj-ea"/>
                <a:ea typeface="+mj-ea"/>
              </a:rPr>
              <a:t>가끔씩 이상한 값이 출력되는 문제</a:t>
            </a:r>
            <a:endParaRPr lang="en-US" altLang="ko-KR" sz="23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>
              <a:buAutoNum type="arabicParenBoth"/>
            </a:pPr>
            <a:endParaRPr lang="en-US" altLang="ko-KR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/>
                </a:solidFill>
                <a:latin typeface="+mj-ea"/>
                <a:ea typeface="+mj-ea"/>
              </a:rPr>
              <a:t>sampling </a:t>
            </a:r>
            <a:r>
              <a:rPr lang="ko-KR" altLang="en-US" sz="2000" dirty="0">
                <a:solidFill>
                  <a:schemeClr val="tx2"/>
                </a:solidFill>
                <a:latin typeface="+mj-ea"/>
                <a:ea typeface="+mj-ea"/>
              </a:rPr>
              <a:t>주기를 지키기 위한 </a:t>
            </a:r>
            <a:r>
              <a:rPr lang="en-US" altLang="ko-KR" sz="2000" dirty="0" err="1">
                <a:solidFill>
                  <a:schemeClr val="tx2"/>
                </a:solidFill>
                <a:latin typeface="+mj-ea"/>
                <a:ea typeface="+mj-ea"/>
              </a:rPr>
              <a:t>start_en</a:t>
            </a:r>
            <a:r>
              <a:rPr lang="en-US" altLang="ko-KR" sz="20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tx2"/>
                </a:solidFill>
                <a:latin typeface="+mj-ea"/>
                <a:ea typeface="+mj-ea"/>
              </a:rPr>
              <a:t>신호를 만들었다</a:t>
            </a:r>
            <a:r>
              <a:rPr lang="en-US" altLang="ko-KR" sz="2000" dirty="0">
                <a:solidFill>
                  <a:schemeClr val="tx2"/>
                </a:solidFill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tx2"/>
                </a:solidFill>
                <a:latin typeface="+mj-ea"/>
                <a:ea typeface="+mj-ea"/>
              </a:rPr>
              <a:t>이로 인해 샘플링 주기는 </a:t>
            </a:r>
            <a:r>
              <a:rPr lang="en-US" altLang="ko-KR" sz="2000" dirty="0">
                <a:solidFill>
                  <a:schemeClr val="tx2"/>
                </a:solidFill>
                <a:latin typeface="+mj-ea"/>
                <a:ea typeface="+mj-ea"/>
              </a:rPr>
              <a:t>start</a:t>
            </a:r>
            <a:r>
              <a:rPr lang="ko-KR" altLang="en-US" sz="2000" dirty="0">
                <a:solidFill>
                  <a:schemeClr val="tx2"/>
                </a:solidFill>
                <a:latin typeface="+mj-ea"/>
                <a:ea typeface="+mj-ea"/>
              </a:rPr>
              <a:t>를 누른 이후 </a:t>
            </a:r>
            <a:r>
              <a:rPr lang="en-US" altLang="ko-KR" sz="2000" dirty="0">
                <a:solidFill>
                  <a:schemeClr val="tx2"/>
                </a:solidFill>
                <a:latin typeface="+mj-ea"/>
                <a:ea typeface="+mj-ea"/>
              </a:rPr>
              <a:t>1</a:t>
            </a:r>
            <a:r>
              <a:rPr lang="ko-KR" altLang="en-US" sz="2000" dirty="0">
                <a:solidFill>
                  <a:schemeClr val="tx2"/>
                </a:solidFill>
                <a:latin typeface="+mj-ea"/>
                <a:ea typeface="+mj-ea"/>
              </a:rPr>
              <a:t>초로 지켜지게 되었다</a:t>
            </a:r>
            <a:r>
              <a:rPr lang="en-US" altLang="ko-KR" sz="2000" dirty="0">
                <a:solidFill>
                  <a:schemeClr val="tx2"/>
                </a:solidFill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6415"/>
            <a:ext cx="6338834" cy="29365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738455" y="6136226"/>
            <a:ext cx="1676400" cy="386781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37595" y="4367172"/>
            <a:ext cx="5431429" cy="195882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DHT11 sensor in the non-normal working </a:t>
            </a:r>
            <a:r>
              <a:rPr lang="en-US" altLang="ko-KR" b="1" dirty="0" err="1">
                <a:solidFill>
                  <a:schemeClr val="tx1"/>
                </a:solidFill>
                <a:latin typeface="+mj-ea"/>
                <a:ea typeface="+mj-ea"/>
              </a:rPr>
              <a:t>condions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 will accelerate sensor’s aging process.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출처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dht11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데이터 시트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p9.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581559" y="4523538"/>
            <a:ext cx="5143500" cy="90041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14" name="직선 화살표 연결선 13"/>
          <p:cNvCxnSpPr>
            <a:stCxn id="11" idx="3"/>
          </p:cNvCxnSpPr>
          <p:nvPr/>
        </p:nvCxnSpPr>
        <p:spPr>
          <a:xfrm flipV="1">
            <a:off x="5414855" y="5219700"/>
            <a:ext cx="1166704" cy="11099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024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719" y="49307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tx1"/>
                </a:solidFill>
                <a:latin typeface="+mj-ea"/>
              </a:rPr>
              <a:t>3.</a:t>
            </a:r>
            <a:r>
              <a:rPr lang="ko-KR" altLang="en-US" sz="4000" b="1" dirty="0">
                <a:solidFill>
                  <a:schemeClr val="tx1"/>
                </a:solidFill>
                <a:latin typeface="+mj-ea"/>
              </a:rPr>
              <a:t> 트러블 슈팅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9011" y="2392894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300" b="1" dirty="0">
                <a:solidFill>
                  <a:schemeClr val="tx2"/>
                </a:solidFill>
                <a:latin typeface="+mj-ea"/>
                <a:ea typeface="+mj-ea"/>
              </a:rPr>
              <a:t>(3)</a:t>
            </a:r>
            <a:r>
              <a:rPr lang="ko-KR" altLang="en-US" sz="2300" b="1" dirty="0">
                <a:solidFill>
                  <a:schemeClr val="tx2"/>
                </a:solidFill>
                <a:latin typeface="+mj-ea"/>
                <a:ea typeface="+mj-ea"/>
              </a:rPr>
              <a:t> 센서의 고장 대처</a:t>
            </a:r>
            <a:endParaRPr lang="en-US" altLang="ko-KR" sz="23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데이터 시트의 해결방안을 참고 해서 </a:t>
            </a:r>
            <a:endParaRPr lang="en-US" altLang="ko-KR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2"/>
                </a:solidFill>
                <a:latin typeface="+mj-ea"/>
                <a:ea typeface="+mj-ea"/>
              </a:rPr>
              <a:t>DOWN_COUNTER </a:t>
            </a:r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설계</a:t>
            </a:r>
            <a:endParaRPr lang="en-US" altLang="ko-KR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2"/>
                </a:solidFill>
                <a:latin typeface="+mj-ea"/>
                <a:ea typeface="+mj-ea"/>
              </a:rPr>
              <a:t>센서 수량이 제한적이라면 해결 방안을 시도해 볼 수 있다</a:t>
            </a:r>
            <a:r>
              <a:rPr lang="en-US" altLang="ko-KR" dirty="0">
                <a:solidFill>
                  <a:schemeClr val="tx2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873767" y="10551"/>
            <a:ext cx="5318234" cy="368646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Step one: Keep the DHT sensor at the condition of Temperature 50~60Celsius, humidity &lt;10%RH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for 2 hour</a:t>
            </a:r>
          </a:p>
          <a:p>
            <a:pPr algn="ctr"/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Step two: keep the DHT sensor at the condition of Temperature 20~30Celsius, humidity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&gt;70%RH for 5 hours.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		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출처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dht11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데이터 시트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p9.</a:t>
            </a:r>
          </a:p>
        </p:txBody>
      </p:sp>
      <p:pic>
        <p:nvPicPr>
          <p:cNvPr id="6" name="추가기능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008" end="491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4073" y="3782290"/>
            <a:ext cx="5467927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8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8126" y="1085719"/>
            <a:ext cx="11029950" cy="56391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A871B92-9288-7B55-68EE-389363FD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80" y="218210"/>
            <a:ext cx="9439275" cy="86750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en-US" b="1" dirty="0">
                <a:solidFill>
                  <a:schemeClr val="tx1"/>
                </a:solidFill>
              </a:rPr>
              <a:t>고찰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680" y="1400319"/>
            <a:ext cx="1030778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(1) </a:t>
            </a:r>
            <a:r>
              <a:rPr lang="ko-KR" altLang="en-US" sz="2000" b="1" dirty="0">
                <a:latin typeface="+mj-ea"/>
                <a:ea typeface="+mj-ea"/>
              </a:rPr>
              <a:t>협업 경험의 문제점과 개선점</a:t>
            </a:r>
            <a:endParaRPr lang="en-US" altLang="ko-KR" sz="2000" b="1" dirty="0">
              <a:latin typeface="+mj-ea"/>
              <a:ea typeface="+mj-ea"/>
            </a:endParaRPr>
          </a:p>
          <a:p>
            <a:endParaRPr lang="ko-KR" altLang="en-US" sz="2000" b="1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모듈을 합칠 때 양식이 다르고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err="1">
                <a:latin typeface="+mj-ea"/>
                <a:ea typeface="+mj-ea"/>
              </a:rPr>
              <a:t>진행도를</a:t>
            </a:r>
            <a:r>
              <a:rPr lang="ko-KR" altLang="en-US" sz="2000" dirty="0">
                <a:latin typeface="+mj-ea"/>
                <a:ea typeface="+mj-ea"/>
              </a:rPr>
              <a:t> 기록하지 않아 미완성된 코드를 전달해 누락된 문제가 있었다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  <a:r>
              <a:rPr lang="ko-KR" altLang="en-US" sz="2000" dirty="0">
                <a:latin typeface="+mj-ea"/>
                <a:ea typeface="+mj-ea"/>
              </a:rPr>
              <a:t>미리 </a:t>
            </a:r>
            <a:r>
              <a:rPr lang="ko-KR" altLang="en-US" sz="2000" dirty="0" err="1">
                <a:latin typeface="+mj-ea"/>
                <a:ea typeface="+mj-ea"/>
              </a:rPr>
              <a:t>팀원끼리</a:t>
            </a:r>
            <a:r>
              <a:rPr lang="ko-KR" altLang="en-US" sz="2000" dirty="0">
                <a:latin typeface="+mj-ea"/>
                <a:ea typeface="+mj-ea"/>
              </a:rPr>
              <a:t> 모듈 통합 시 코딩 규칙을 정하고 공유하는 것이 중요하다고 느꼈다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b="1" dirty="0">
                <a:latin typeface="+mj-ea"/>
                <a:ea typeface="+mj-ea"/>
              </a:rPr>
              <a:t>(2) DHT11 </a:t>
            </a:r>
            <a:r>
              <a:rPr lang="ko-KR" altLang="en-US" sz="2000" b="1" dirty="0">
                <a:latin typeface="+mj-ea"/>
                <a:ea typeface="+mj-ea"/>
              </a:rPr>
              <a:t>센서의 타이밍 문제와 배운 점</a:t>
            </a:r>
            <a:endParaRPr lang="en-US" altLang="ko-KR" sz="2000" b="1" dirty="0"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DHT11 </a:t>
            </a:r>
            <a:r>
              <a:rPr lang="ko-KR" altLang="en-US" sz="2000" dirty="0">
                <a:latin typeface="+mj-ea"/>
                <a:ea typeface="+mj-ea"/>
              </a:rPr>
              <a:t>센서는 전압 높낮이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하이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로우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r>
              <a:rPr lang="ko-KR" altLang="en-US" sz="2000" dirty="0">
                <a:latin typeface="+mj-ea"/>
                <a:ea typeface="+mj-ea"/>
              </a:rPr>
              <a:t>로 신호를 측정하는데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타이밍에 매우 민감했다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r>
              <a:rPr lang="ko-KR" altLang="en-US" sz="2000" dirty="0">
                <a:latin typeface="+mj-ea"/>
                <a:ea typeface="+mj-ea"/>
              </a:rPr>
              <a:t>느낀 점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  <a:r>
              <a:rPr lang="ko-KR" altLang="en-US" sz="2000" dirty="0">
                <a:latin typeface="+mj-ea"/>
                <a:ea typeface="+mj-ea"/>
              </a:rPr>
              <a:t>타이밍이 중요한 센서는 신호 측정을 위한 정확한 코드 작성과 정밀한 디버깅의 필요성을 느꼈다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b="1" dirty="0">
                <a:latin typeface="+mj-ea"/>
                <a:ea typeface="+mj-ea"/>
              </a:rPr>
              <a:t>(3) </a:t>
            </a:r>
            <a:r>
              <a:rPr lang="ko-KR" altLang="en-US" sz="2000" b="1" dirty="0">
                <a:latin typeface="+mj-ea"/>
                <a:ea typeface="+mj-ea"/>
              </a:rPr>
              <a:t>데이터 시트 </a:t>
            </a:r>
            <a:r>
              <a:rPr lang="ko-KR" altLang="en-US" sz="2000" b="1" dirty="0" err="1">
                <a:latin typeface="+mj-ea"/>
                <a:ea typeface="+mj-ea"/>
              </a:rPr>
              <a:t>미숙지</a:t>
            </a:r>
            <a:r>
              <a:rPr lang="ko-KR" altLang="en-US" sz="2000" b="1" dirty="0">
                <a:latin typeface="+mj-ea"/>
                <a:ea typeface="+mj-ea"/>
              </a:rPr>
              <a:t> 문제와 배운 점</a:t>
            </a:r>
            <a:br>
              <a:rPr lang="en-US" altLang="ko-KR" sz="2000" b="1" dirty="0">
                <a:latin typeface="+mj-ea"/>
                <a:ea typeface="+mj-ea"/>
              </a:rPr>
            </a:b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코드 작성 전에 데이터 시트를 꼼꼼히 확인하고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시간 단위의 동작 방식을 이해하는 과정이 필수적이라는 점을 배웠다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080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876885"/>
            <a:ext cx="8596668" cy="867508"/>
          </a:xfrm>
        </p:spPr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1. </a:t>
            </a:r>
            <a:r>
              <a:rPr lang="ko-KR" altLang="en-US" b="1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429837" y="1703297"/>
            <a:ext cx="29929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전체 </a:t>
            </a:r>
            <a:r>
              <a:rPr lang="en-US" altLang="ko-KR" sz="2400" b="1" dirty="0" err="1">
                <a:solidFill>
                  <a:schemeClr val="tx1"/>
                </a:solidFill>
                <a:latin typeface="+mj-ea"/>
                <a:ea typeface="+mj-ea"/>
              </a:rPr>
              <a:t>Datapath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159" y="2210798"/>
            <a:ext cx="8154088" cy="40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93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876885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4. UART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및 </a:t>
            </a:r>
            <a:r>
              <a:rPr lang="en-US" altLang="ko-KR" b="1" dirty="0">
                <a:solidFill>
                  <a:schemeClr val="tx1"/>
                </a:solidFill>
                <a:latin typeface="+mj-ea"/>
              </a:rPr>
              <a:t>FIFO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연동</a:t>
            </a:r>
            <a:r>
              <a:rPr lang="ko-KR" altLang="en-US" sz="1800" b="1" dirty="0">
                <a:solidFill>
                  <a:schemeClr val="tx1"/>
                </a:solidFill>
                <a:latin typeface="+mj-ea"/>
              </a:rPr>
              <a:t> 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429837" y="1703297"/>
            <a:ext cx="29929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Module UART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22" y="2253755"/>
            <a:ext cx="8154088" cy="40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74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08B72-F8A9-B29F-6D71-45F1B614A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6B9C0-0D64-E329-AA2C-B8EDA37E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76885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4. UART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및 </a:t>
            </a:r>
            <a:r>
              <a:rPr lang="en-US" altLang="ko-KR" b="1" dirty="0">
                <a:solidFill>
                  <a:schemeClr val="tx1"/>
                </a:solidFill>
                <a:latin typeface="+mj-ea"/>
              </a:rPr>
              <a:t>FIFO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연동</a:t>
            </a:r>
            <a:r>
              <a:rPr lang="ko-KR" altLang="en-US" sz="1800" b="1" dirty="0">
                <a:solidFill>
                  <a:schemeClr val="tx1"/>
                </a:solidFill>
                <a:latin typeface="+mj-ea"/>
              </a:rPr>
              <a:t> 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7BCF03B-0CAA-79BF-1FB2-70B3AB725A81}"/>
              </a:ext>
            </a:extLst>
          </p:cNvPr>
          <p:cNvSpPr txBox="1">
            <a:spLocks/>
          </p:cNvSpPr>
          <p:nvPr/>
        </p:nvSpPr>
        <p:spPr>
          <a:xfrm>
            <a:off x="1070427" y="1744392"/>
            <a:ext cx="29929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</a:rPr>
              <a:t>FIFO </a:t>
            </a:r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</a:rPr>
              <a:t>구조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035986-5E69-EF7A-15CA-82646B2B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3" y="2497880"/>
            <a:ext cx="4878888" cy="15392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CBE106-0487-DA83-2A42-912A8E0119DC}"/>
              </a:ext>
            </a:extLst>
          </p:cNvPr>
          <p:cNvSpPr/>
          <p:nvPr/>
        </p:nvSpPr>
        <p:spPr>
          <a:xfrm>
            <a:off x="937077" y="4274388"/>
            <a:ext cx="4745539" cy="183113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ㄴ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215E5327-24A3-79E0-A486-B962CCC8F34D}"/>
              </a:ext>
            </a:extLst>
          </p:cNvPr>
          <p:cNvSpPr txBox="1">
            <a:spLocks/>
          </p:cNvSpPr>
          <p:nvPr/>
        </p:nvSpPr>
        <p:spPr>
          <a:xfrm>
            <a:off x="1070427" y="4360120"/>
            <a:ext cx="4745538" cy="208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>
                <a:latin typeface="+mj-ea"/>
                <a:ea typeface="+mj-ea"/>
              </a:rPr>
              <a:t>(1) </a:t>
            </a:r>
            <a:r>
              <a:rPr lang="ko-KR" altLang="en-US">
                <a:latin typeface="+mj-ea"/>
                <a:ea typeface="+mj-ea"/>
              </a:rPr>
              <a:t>센서 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한 번에 많은 데이터 생성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>
                <a:latin typeface="+mj-ea"/>
                <a:ea typeface="+mj-ea"/>
              </a:rPr>
              <a:t>(2) FIFO : </a:t>
            </a:r>
            <a:r>
              <a:rPr lang="ko-KR" altLang="en-US">
                <a:latin typeface="+mj-ea"/>
                <a:ea typeface="+mj-ea"/>
              </a:rPr>
              <a:t>데이터 임시 저장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>
                <a:latin typeface="+mj-ea"/>
                <a:ea typeface="+mj-ea"/>
              </a:rPr>
              <a:t>(3) UART : FIFO</a:t>
            </a:r>
            <a:r>
              <a:rPr lang="ko-KR" altLang="en-US">
                <a:latin typeface="+mj-ea"/>
                <a:ea typeface="+mj-ea"/>
              </a:rPr>
              <a:t>에서 하나씩 꺼내 전송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F7F8585-C7C8-DC75-BB5C-2A16DD86DD3D}"/>
              </a:ext>
            </a:extLst>
          </p:cNvPr>
          <p:cNvSpPr/>
          <p:nvPr/>
        </p:nvSpPr>
        <p:spPr>
          <a:xfrm>
            <a:off x="5937367" y="3886199"/>
            <a:ext cx="715992" cy="3881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DFD16E-021E-046B-A69A-958A3B8CAB66}"/>
              </a:ext>
            </a:extLst>
          </p:cNvPr>
          <p:cNvSpPr/>
          <p:nvPr/>
        </p:nvSpPr>
        <p:spPr>
          <a:xfrm>
            <a:off x="6936107" y="2402171"/>
            <a:ext cx="4385490" cy="37033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ㄴ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16F8CCFB-164A-A0C6-8F83-6291621EBAB4}"/>
              </a:ext>
            </a:extLst>
          </p:cNvPr>
          <p:cNvSpPr txBox="1">
            <a:spLocks/>
          </p:cNvSpPr>
          <p:nvPr/>
        </p:nvSpPr>
        <p:spPr>
          <a:xfrm>
            <a:off x="7069456" y="2669380"/>
            <a:ext cx="4745538" cy="349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>
                <a:latin typeface="+mj-ea"/>
                <a:ea typeface="+mj-ea"/>
              </a:rPr>
              <a:t>(1) </a:t>
            </a:r>
            <a:r>
              <a:rPr lang="ko-KR" altLang="en-US">
                <a:latin typeface="+mj-ea"/>
                <a:ea typeface="+mj-ea"/>
              </a:rPr>
              <a:t>속도 보완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>
                <a:latin typeface="+mj-ea"/>
                <a:ea typeface="+mj-ea"/>
              </a:rPr>
              <a:t>(2) </a:t>
            </a:r>
            <a:r>
              <a:rPr lang="ko-KR" altLang="en-US">
                <a:latin typeface="+mj-ea"/>
                <a:ea typeface="+mj-ea"/>
              </a:rPr>
              <a:t>데이터 처리가 불가능할 때</a:t>
            </a:r>
            <a:r>
              <a:rPr lang="en-US" altLang="ko-KR">
                <a:latin typeface="+mj-ea"/>
                <a:ea typeface="+mj-ea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>
                <a:latin typeface="+mj-ea"/>
                <a:ea typeface="+mj-ea"/>
              </a:rPr>
              <a:t>    </a:t>
            </a:r>
            <a:r>
              <a:rPr lang="ko-KR" altLang="en-US">
                <a:latin typeface="+mj-ea"/>
                <a:ea typeface="+mj-ea"/>
              </a:rPr>
              <a:t>버퍼에 저장되면 데이터 유실 방지</a:t>
            </a:r>
            <a:endParaRPr lang="en-US" altLang="ko-KR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>
                <a:latin typeface="+mj-ea"/>
                <a:ea typeface="+mj-ea"/>
              </a:rPr>
              <a:t>(3) full, empty </a:t>
            </a:r>
            <a:r>
              <a:rPr lang="ko-KR" altLang="en-US">
                <a:latin typeface="+mj-ea"/>
                <a:ea typeface="+mj-ea"/>
              </a:rPr>
              <a:t>신호로 </a:t>
            </a:r>
            <a:r>
              <a:rPr lang="en-US" altLang="ko-KR">
                <a:latin typeface="+mj-ea"/>
                <a:ea typeface="+mj-ea"/>
              </a:rPr>
              <a:t>FSM </a:t>
            </a:r>
            <a:r>
              <a:rPr lang="ko-KR" altLang="en-US">
                <a:latin typeface="+mj-ea"/>
                <a:ea typeface="+mj-ea"/>
              </a:rPr>
              <a:t>흐름 제어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72F31D30-6BA3-3E4E-8DEB-FA81362E4716}"/>
              </a:ext>
            </a:extLst>
          </p:cNvPr>
          <p:cNvSpPr txBox="1">
            <a:spLocks/>
          </p:cNvSpPr>
          <p:nvPr/>
        </p:nvSpPr>
        <p:spPr>
          <a:xfrm>
            <a:off x="6936107" y="1744393"/>
            <a:ext cx="29929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</a:rPr>
              <a:t>FIFO </a:t>
            </a:r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</a:rPr>
              <a:t>기능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6846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BB714-E516-5BAD-6299-1991817D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27B5C-D48E-4C13-F77C-70B7B2D2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76885"/>
            <a:ext cx="8596668" cy="867508"/>
          </a:xfrm>
        </p:spPr>
        <p:txBody>
          <a:bodyPr/>
          <a:lstStyle/>
          <a:p>
            <a:r>
              <a:rPr lang="en-US" altLang="ko-KR" b="1">
                <a:solidFill>
                  <a:schemeClr val="tx1"/>
                </a:solidFill>
                <a:latin typeface="+mj-ea"/>
              </a:rPr>
              <a:t>4. UART </a:t>
            </a:r>
            <a:r>
              <a:rPr lang="ko-KR" altLang="en-US" b="1">
                <a:solidFill>
                  <a:schemeClr val="tx1"/>
                </a:solidFill>
                <a:latin typeface="+mj-ea"/>
              </a:rPr>
              <a:t>및 </a:t>
            </a:r>
            <a:r>
              <a:rPr lang="en-US" altLang="ko-KR" b="1">
                <a:solidFill>
                  <a:schemeClr val="tx1"/>
                </a:solidFill>
                <a:latin typeface="+mj-ea"/>
              </a:rPr>
              <a:t>FIFO </a:t>
            </a:r>
            <a:r>
              <a:rPr lang="ko-KR" altLang="en-US" b="1">
                <a:solidFill>
                  <a:schemeClr val="tx1"/>
                </a:solidFill>
                <a:latin typeface="+mj-ea"/>
              </a:rPr>
              <a:t>연동</a:t>
            </a:r>
            <a:r>
              <a:rPr lang="ko-KR" altLang="en-US" sz="1800" b="1">
                <a:solidFill>
                  <a:schemeClr val="tx1"/>
                </a:solidFill>
                <a:latin typeface="+mj-ea"/>
              </a:rPr>
              <a:t> </a:t>
            </a:r>
            <a:endParaRPr lang="ko-KR" altLang="en-US" sz="18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4BC91F0-1EE3-8D24-619B-16A06F97D1DA}"/>
              </a:ext>
            </a:extLst>
          </p:cNvPr>
          <p:cNvSpPr txBox="1">
            <a:spLocks/>
          </p:cNvSpPr>
          <p:nvPr/>
        </p:nvSpPr>
        <p:spPr>
          <a:xfrm>
            <a:off x="1070427" y="1744392"/>
            <a:ext cx="3846630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</a:rPr>
              <a:t>UART TOP module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7" name="그림 26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68A7C98-004A-4B41-2890-79C1E61FB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7" y="2345103"/>
            <a:ext cx="8229600" cy="40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98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5258C-0469-F8CC-AC16-00AE2D02B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D2289DF-4512-23FA-7A08-6D479C77C9BE}"/>
              </a:ext>
            </a:extLst>
          </p:cNvPr>
          <p:cNvSpPr/>
          <p:nvPr/>
        </p:nvSpPr>
        <p:spPr>
          <a:xfrm>
            <a:off x="1283787" y="4765715"/>
            <a:ext cx="5329283" cy="9325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D407DF-450E-57FF-E6E9-F9A60E9B73EF}"/>
              </a:ext>
            </a:extLst>
          </p:cNvPr>
          <p:cNvSpPr/>
          <p:nvPr/>
        </p:nvSpPr>
        <p:spPr>
          <a:xfrm>
            <a:off x="1283787" y="2645229"/>
            <a:ext cx="5329283" cy="12576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1127B56-0E74-5D51-DCE6-5A78F136F4A3}"/>
              </a:ext>
            </a:extLst>
          </p:cNvPr>
          <p:cNvSpPr txBox="1">
            <a:spLocks/>
          </p:cNvSpPr>
          <p:nvPr/>
        </p:nvSpPr>
        <p:spPr>
          <a:xfrm>
            <a:off x="1426634" y="1683309"/>
            <a:ext cx="5474498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</a:rPr>
              <a:t>주요 코드 </a:t>
            </a:r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</a:rPr>
              <a:t>: FIFO -&gt; DEPTH </a:t>
            </a:r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</a:rPr>
              <a:t>증가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3E86CA6-8781-6B5C-2E54-AFE511C3EE29}"/>
              </a:ext>
            </a:extLst>
          </p:cNvPr>
          <p:cNvSpPr txBox="1">
            <a:spLocks/>
          </p:cNvSpPr>
          <p:nvPr/>
        </p:nvSpPr>
        <p:spPr>
          <a:xfrm>
            <a:off x="1426634" y="2823648"/>
            <a:ext cx="5692623" cy="2696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>
                <a:latin typeface="+mj-ea"/>
                <a:ea typeface="+mj-ea"/>
              </a:rPr>
              <a:t>- DEPTH</a:t>
            </a:r>
            <a:r>
              <a:rPr lang="ko-KR" altLang="en-US" sz="2000">
                <a:latin typeface="+mj-ea"/>
                <a:ea typeface="+mj-ea"/>
              </a:rPr>
              <a:t>를 </a:t>
            </a:r>
            <a:r>
              <a:rPr lang="en-US" altLang="ko-KR" sz="2000">
                <a:latin typeface="+mj-ea"/>
                <a:ea typeface="+mj-ea"/>
              </a:rPr>
              <a:t>30</a:t>
            </a:r>
            <a:r>
              <a:rPr lang="ko-KR" altLang="en-US" sz="2000">
                <a:latin typeface="+mj-ea"/>
                <a:ea typeface="+mj-ea"/>
              </a:rPr>
              <a:t>으로 증가</a:t>
            </a:r>
            <a:endParaRPr lang="en-US" altLang="ko-KR" sz="200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>
                <a:latin typeface="+mj-ea"/>
                <a:ea typeface="+mj-ea"/>
              </a:rPr>
              <a:t>- </a:t>
            </a:r>
            <a:r>
              <a:rPr lang="ko-KR" altLang="en-US" sz="2000">
                <a:latin typeface="+mj-ea"/>
                <a:ea typeface="+mj-ea"/>
              </a:rPr>
              <a:t>포인터 비트 수를 </a:t>
            </a:r>
            <a:r>
              <a:rPr lang="en-US" altLang="ko-KR" sz="2000">
                <a:latin typeface="+mj-ea"/>
                <a:ea typeface="+mj-ea"/>
              </a:rPr>
              <a:t>5</a:t>
            </a:r>
            <a:r>
              <a:rPr lang="ko-KR" altLang="en-US" sz="2000">
                <a:latin typeface="+mj-ea"/>
                <a:ea typeface="+mj-ea"/>
              </a:rPr>
              <a:t>비트로 증가</a:t>
            </a:r>
            <a:endParaRPr lang="en-US" altLang="ko-KR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000">
                <a:latin typeface="+mj-ea"/>
                <a:ea typeface="+mj-ea"/>
              </a:rPr>
              <a:t>- FIFO</a:t>
            </a:r>
            <a:r>
              <a:rPr lang="ko-KR" altLang="en-US" sz="2000">
                <a:latin typeface="+mj-ea"/>
                <a:ea typeface="+mj-ea"/>
              </a:rPr>
              <a:t>에 저장할 수 있는 데이터 개수 증가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6C1A01-E799-893E-8654-FA0F7233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124" y="1419282"/>
            <a:ext cx="3289242" cy="496720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36F00F65-12FD-7FF7-F290-3A306400A6A0}"/>
              </a:ext>
            </a:extLst>
          </p:cNvPr>
          <p:cNvSpPr/>
          <p:nvPr/>
        </p:nvSpPr>
        <p:spPr>
          <a:xfrm>
            <a:off x="3636131" y="4033943"/>
            <a:ext cx="424543" cy="6007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5DCBCA-9CA8-068B-36F7-5AEE00A81DFB}"/>
              </a:ext>
            </a:extLst>
          </p:cNvPr>
          <p:cNvSpPr/>
          <p:nvPr/>
        </p:nvSpPr>
        <p:spPr>
          <a:xfrm>
            <a:off x="7792244" y="3725694"/>
            <a:ext cx="2577441" cy="308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BF100-BE4F-88CB-63FE-3065FBD1C064}"/>
              </a:ext>
            </a:extLst>
          </p:cNvPr>
          <p:cNvSpPr/>
          <p:nvPr/>
        </p:nvSpPr>
        <p:spPr>
          <a:xfrm>
            <a:off x="7792245" y="4171742"/>
            <a:ext cx="1536510" cy="4629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2D14FCF-4A67-9ADC-CD36-CFBDCD0D57A4}"/>
              </a:ext>
            </a:extLst>
          </p:cNvPr>
          <p:cNvSpPr txBox="1">
            <a:spLocks/>
          </p:cNvSpPr>
          <p:nvPr/>
        </p:nvSpPr>
        <p:spPr>
          <a:xfrm>
            <a:off x="677334" y="876885"/>
            <a:ext cx="8596668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>
                <a:solidFill>
                  <a:schemeClr val="tx1"/>
                </a:solidFill>
                <a:latin typeface="+mj-ea"/>
              </a:rPr>
              <a:t>4. UART </a:t>
            </a:r>
            <a:r>
              <a:rPr lang="ko-KR" altLang="en-US" b="1">
                <a:solidFill>
                  <a:schemeClr val="tx1"/>
                </a:solidFill>
                <a:latin typeface="+mj-ea"/>
              </a:rPr>
              <a:t>및 </a:t>
            </a:r>
            <a:r>
              <a:rPr lang="en-US" altLang="ko-KR" b="1">
                <a:solidFill>
                  <a:schemeClr val="tx1"/>
                </a:solidFill>
                <a:latin typeface="+mj-ea"/>
              </a:rPr>
              <a:t>FIFO </a:t>
            </a:r>
            <a:r>
              <a:rPr lang="ko-KR" altLang="en-US" b="1">
                <a:solidFill>
                  <a:schemeClr val="tx1"/>
                </a:solidFill>
                <a:latin typeface="+mj-ea"/>
              </a:rPr>
              <a:t>연동</a:t>
            </a:r>
            <a:r>
              <a:rPr lang="ko-KR" altLang="en-US" sz="1800" b="1">
                <a:solidFill>
                  <a:schemeClr val="tx1"/>
                </a:solidFill>
                <a:latin typeface="+mj-ea"/>
              </a:rPr>
              <a:t> </a:t>
            </a:r>
            <a:endParaRPr lang="ko-KR" altLang="en-US" sz="18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6163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60E01-F7CA-34EF-4BB3-657037F1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DFE2569-5C08-F8DE-C421-8DF7C0714F4C}"/>
              </a:ext>
            </a:extLst>
          </p:cNvPr>
          <p:cNvSpPr/>
          <p:nvPr/>
        </p:nvSpPr>
        <p:spPr>
          <a:xfrm>
            <a:off x="1283787" y="4675433"/>
            <a:ext cx="5329283" cy="1215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10B075-66B5-F8E8-1651-6135CD6BFF9F}"/>
              </a:ext>
            </a:extLst>
          </p:cNvPr>
          <p:cNvSpPr/>
          <p:nvPr/>
        </p:nvSpPr>
        <p:spPr>
          <a:xfrm>
            <a:off x="1283787" y="2645230"/>
            <a:ext cx="5329283" cy="8624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0A583F6-95DF-922C-D39F-32AA05AB2115}"/>
              </a:ext>
            </a:extLst>
          </p:cNvPr>
          <p:cNvSpPr txBox="1">
            <a:spLocks/>
          </p:cNvSpPr>
          <p:nvPr/>
        </p:nvSpPr>
        <p:spPr>
          <a:xfrm>
            <a:off x="1426634" y="1683309"/>
            <a:ext cx="4939660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</a:rPr>
              <a:t>주요 코드 </a:t>
            </a:r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</a:rPr>
              <a:t>: start </a:t>
            </a:r>
            <a:r>
              <a:rPr lang="ko-KR" altLang="en-US" sz="2400" b="1">
                <a:solidFill>
                  <a:schemeClr val="tx1"/>
                </a:solidFill>
                <a:latin typeface="+mj-ea"/>
                <a:ea typeface="+mj-ea"/>
              </a:rPr>
              <a:t>신호 분리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C359663-68C7-D553-7326-AAE9600A4C7E}"/>
              </a:ext>
            </a:extLst>
          </p:cNvPr>
          <p:cNvSpPr txBox="1">
            <a:spLocks/>
          </p:cNvSpPr>
          <p:nvPr/>
        </p:nvSpPr>
        <p:spPr>
          <a:xfrm>
            <a:off x="1426634" y="2823648"/>
            <a:ext cx="5186436" cy="542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>
                <a:latin typeface="+mj-ea"/>
                <a:ea typeface="+mj-ea"/>
              </a:rPr>
              <a:t>- start</a:t>
            </a:r>
            <a:r>
              <a:rPr lang="ko-KR" altLang="en-US" sz="2000">
                <a:latin typeface="+mj-ea"/>
                <a:ea typeface="+mj-ea"/>
              </a:rPr>
              <a:t>를 </a:t>
            </a:r>
            <a:r>
              <a:rPr lang="en-US" altLang="ko-KR" sz="2000">
                <a:latin typeface="+mj-ea"/>
                <a:ea typeface="+mj-ea"/>
              </a:rPr>
              <a:t>dist_done</a:t>
            </a:r>
            <a:r>
              <a:rPr lang="ko-KR" altLang="en-US" sz="2000">
                <a:latin typeface="+mj-ea"/>
                <a:ea typeface="+mj-ea"/>
              </a:rPr>
              <a:t>과 </a:t>
            </a:r>
            <a:r>
              <a:rPr lang="en-US" altLang="ko-KR" sz="2000">
                <a:latin typeface="+mj-ea"/>
                <a:ea typeface="+mj-ea"/>
              </a:rPr>
              <a:t>dht_done</a:t>
            </a:r>
            <a:r>
              <a:rPr lang="ko-KR" altLang="en-US" sz="2000">
                <a:latin typeface="+mj-ea"/>
                <a:ea typeface="+mj-ea"/>
              </a:rPr>
              <a:t>으로 분리</a:t>
            </a:r>
            <a:endParaRPr lang="en-US" altLang="ko-KR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8C1EF55-9994-C3A0-0E22-4B0DE3A8453C}"/>
              </a:ext>
            </a:extLst>
          </p:cNvPr>
          <p:cNvSpPr/>
          <p:nvPr/>
        </p:nvSpPr>
        <p:spPr>
          <a:xfrm>
            <a:off x="3736156" y="3791221"/>
            <a:ext cx="424543" cy="6007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05CD2B-7B9F-DB7D-18B8-23057309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38" y="2156365"/>
            <a:ext cx="4535761" cy="3824750"/>
          </a:xfrm>
          <a:prstGeom prst="rect">
            <a:avLst/>
          </a:prstGeom>
          <a:ln w="34925">
            <a:solidFill>
              <a:srgbClr val="00B050"/>
            </a:solidFill>
          </a:ln>
        </p:spPr>
      </p:pic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7F4B3A6A-05D8-B3A0-91A0-39B9ADB38179}"/>
              </a:ext>
            </a:extLst>
          </p:cNvPr>
          <p:cNvSpPr txBox="1">
            <a:spLocks/>
          </p:cNvSpPr>
          <p:nvPr/>
        </p:nvSpPr>
        <p:spPr>
          <a:xfrm>
            <a:off x="1426634" y="4900052"/>
            <a:ext cx="5186436" cy="990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>
                <a:latin typeface="+mj-ea"/>
                <a:ea typeface="+mj-ea"/>
              </a:rPr>
              <a:t>- FSM </a:t>
            </a:r>
            <a:r>
              <a:rPr lang="ko-KR" altLang="en-US" sz="2000">
                <a:latin typeface="+mj-ea"/>
                <a:ea typeface="+mj-ea"/>
              </a:rPr>
              <a:t>상태 사이에 값이 사라지지 않도록</a:t>
            </a:r>
            <a:endParaRPr lang="en-US" altLang="ko-KR" sz="200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>
                <a:latin typeface="+mj-ea"/>
                <a:ea typeface="+mj-ea"/>
              </a:rPr>
              <a:t>  </a:t>
            </a:r>
            <a:r>
              <a:rPr lang="en-US" altLang="ko-KR" sz="2000">
                <a:latin typeface="+mj-ea"/>
                <a:ea typeface="+mj-ea"/>
              </a:rPr>
              <a:t>r_dht_done, r_dist_done</a:t>
            </a:r>
            <a:r>
              <a:rPr lang="ko-KR" altLang="en-US" sz="2000">
                <a:latin typeface="+mj-ea"/>
                <a:ea typeface="+mj-ea"/>
              </a:rPr>
              <a:t>에 저장</a:t>
            </a:r>
            <a:endParaRPr lang="en-US" altLang="ko-KR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00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90DA30-A697-5D79-0940-D1226A8CBAE5}"/>
              </a:ext>
            </a:extLst>
          </p:cNvPr>
          <p:cNvSpPr/>
          <p:nvPr/>
        </p:nvSpPr>
        <p:spPr>
          <a:xfrm>
            <a:off x="7509753" y="3346315"/>
            <a:ext cx="2957209" cy="509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BEA551-D632-59CE-AF36-38D2464F8CE3}"/>
              </a:ext>
            </a:extLst>
          </p:cNvPr>
          <p:cNvSpPr/>
          <p:nvPr/>
        </p:nvSpPr>
        <p:spPr>
          <a:xfrm>
            <a:off x="8263733" y="4526740"/>
            <a:ext cx="3118642" cy="11787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74F9B09-20E9-508E-D2E3-20A4D3A9C9A3}"/>
              </a:ext>
            </a:extLst>
          </p:cNvPr>
          <p:cNvSpPr txBox="1">
            <a:spLocks/>
          </p:cNvSpPr>
          <p:nvPr/>
        </p:nvSpPr>
        <p:spPr>
          <a:xfrm>
            <a:off x="677334" y="876885"/>
            <a:ext cx="8596668" cy="867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>
                <a:solidFill>
                  <a:schemeClr val="tx1"/>
                </a:solidFill>
                <a:latin typeface="+mj-ea"/>
              </a:rPr>
              <a:t>4. UART </a:t>
            </a:r>
            <a:r>
              <a:rPr lang="ko-KR" altLang="en-US" b="1">
                <a:solidFill>
                  <a:schemeClr val="tx1"/>
                </a:solidFill>
                <a:latin typeface="+mj-ea"/>
              </a:rPr>
              <a:t>및 </a:t>
            </a:r>
            <a:r>
              <a:rPr lang="en-US" altLang="ko-KR" b="1">
                <a:solidFill>
                  <a:schemeClr val="tx1"/>
                </a:solidFill>
                <a:latin typeface="+mj-ea"/>
              </a:rPr>
              <a:t>FIFO </a:t>
            </a:r>
            <a:r>
              <a:rPr lang="ko-KR" altLang="en-US" b="1">
                <a:solidFill>
                  <a:schemeClr val="tx1"/>
                </a:solidFill>
                <a:latin typeface="+mj-ea"/>
              </a:rPr>
              <a:t>연동</a:t>
            </a:r>
            <a:r>
              <a:rPr lang="ko-KR" altLang="en-US" sz="1800" b="1">
                <a:solidFill>
                  <a:schemeClr val="tx1"/>
                </a:solidFill>
                <a:latin typeface="+mj-ea"/>
              </a:rPr>
              <a:t> </a:t>
            </a:r>
            <a:endParaRPr lang="ko-KR" altLang="en-US" sz="18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46270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DEF4-CA5A-EF1F-6181-F3EB74F5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6EF67-5B7D-5D69-9CA9-4EAD2664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76885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5.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동작 시연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B4E33C-6C6D-9B8E-5229-B121E31A3020}"/>
              </a:ext>
            </a:extLst>
          </p:cNvPr>
          <p:cNvSpPr txBox="1">
            <a:spLocks/>
          </p:cNvSpPr>
          <p:nvPr/>
        </p:nvSpPr>
        <p:spPr>
          <a:xfrm>
            <a:off x="1426634" y="1549911"/>
            <a:ext cx="39581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02116C4E-71F1-9E3E-0D13-713DFC6942D4}"/>
              </a:ext>
            </a:extLst>
          </p:cNvPr>
          <p:cNvSpPr txBox="1">
            <a:spLocks/>
          </p:cNvSpPr>
          <p:nvPr/>
        </p:nvSpPr>
        <p:spPr>
          <a:xfrm>
            <a:off x="3405717" y="1069477"/>
            <a:ext cx="4939660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</a:rPr>
              <a:t>SR sensor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초음파">
            <a:hlinkClick r:id="" action="ppaction://media"/>
            <a:extLst>
              <a:ext uri="{FF2B5EF4-FFF2-40B4-BE49-F238E27FC236}">
                <a16:creationId xmlns:a16="http://schemas.microsoft.com/office/drawing/2014/main" id="{FBFBF58A-6256-7FD1-2047-F8799D2B2F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4710" y="1744393"/>
            <a:ext cx="6439292" cy="46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5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720EA-1F0B-7FCA-4813-3DC28C22D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37898-DFA2-1BBE-58F0-137F8A71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76885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5.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동작 시연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C51379-90B1-B191-97E2-A40984D7E6F4}"/>
              </a:ext>
            </a:extLst>
          </p:cNvPr>
          <p:cNvSpPr txBox="1">
            <a:spLocks/>
          </p:cNvSpPr>
          <p:nvPr/>
        </p:nvSpPr>
        <p:spPr>
          <a:xfrm>
            <a:off x="1426634" y="1549911"/>
            <a:ext cx="39581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E164D39-9B85-3334-E624-88CA01D4436D}"/>
              </a:ext>
            </a:extLst>
          </p:cNvPr>
          <p:cNvSpPr txBox="1">
            <a:spLocks/>
          </p:cNvSpPr>
          <p:nvPr/>
        </p:nvSpPr>
        <p:spPr>
          <a:xfrm>
            <a:off x="3405717" y="1069477"/>
            <a:ext cx="4939660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</a:rPr>
              <a:t>DHT11 sensor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" name="온습도">
            <a:hlinkClick r:id="" action="ppaction://media"/>
            <a:extLst>
              <a:ext uri="{FF2B5EF4-FFF2-40B4-BE49-F238E27FC236}">
                <a16:creationId xmlns:a16="http://schemas.microsoft.com/office/drawing/2014/main" id="{FEBAAEC8-8138-EB0C-0A04-95560D543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2561" y="1670188"/>
            <a:ext cx="8472805" cy="476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9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DEF4-CA5A-EF1F-6181-F3EB74F5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6EF67-5B7D-5D69-9CA9-4EAD2664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76885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6.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고찰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B4E33C-6C6D-9B8E-5229-B121E31A3020}"/>
              </a:ext>
            </a:extLst>
          </p:cNvPr>
          <p:cNvSpPr txBox="1">
            <a:spLocks/>
          </p:cNvSpPr>
          <p:nvPr/>
        </p:nvSpPr>
        <p:spPr>
          <a:xfrm>
            <a:off x="1426634" y="1549911"/>
            <a:ext cx="39581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2A37855D-CAB5-E3BF-612A-D0A5D2898ADA}"/>
              </a:ext>
            </a:extLst>
          </p:cNvPr>
          <p:cNvSpPr txBox="1">
            <a:spLocks/>
          </p:cNvSpPr>
          <p:nvPr/>
        </p:nvSpPr>
        <p:spPr>
          <a:xfrm>
            <a:off x="892460" y="2188713"/>
            <a:ext cx="8984680" cy="4938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altLang="ko-KR" sz="2000" dirty="0">
                <a:latin typeface="+mj-ea"/>
                <a:ea typeface="+mj-ea"/>
              </a:rPr>
              <a:t> (1</a:t>
            </a:r>
            <a:r>
              <a:rPr lang="en-US" altLang="ko-KR" sz="2000">
                <a:latin typeface="+mj-ea"/>
                <a:ea typeface="+mj-ea"/>
              </a:rPr>
              <a:t>) Top module</a:t>
            </a:r>
            <a:r>
              <a:rPr lang="ko-KR" altLang="en-US" sz="2000">
                <a:latin typeface="+mj-ea"/>
                <a:ea typeface="+mj-ea"/>
              </a:rPr>
              <a:t>을 작성 하기 위해서는 하위 </a:t>
            </a:r>
            <a:r>
              <a:rPr lang="en-US" altLang="ko-KR" sz="2000">
                <a:latin typeface="+mj-ea"/>
                <a:ea typeface="+mj-ea"/>
              </a:rPr>
              <a:t>module</a:t>
            </a:r>
            <a:r>
              <a:rPr lang="ko-KR" altLang="en-US" sz="2000">
                <a:latin typeface="+mj-ea"/>
                <a:ea typeface="+mj-ea"/>
              </a:rPr>
              <a:t>의 구성과 인스턴스화의 </a:t>
            </a:r>
            <a:endParaRPr lang="en-US" altLang="ko-KR" sz="2000"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2000">
                <a:latin typeface="+mj-ea"/>
                <a:ea typeface="+mj-ea"/>
              </a:rPr>
              <a:t>     구성이 중요하다는 것을 깨달았습니다</a:t>
            </a:r>
            <a:r>
              <a:rPr lang="en-US" altLang="ko-KR" sz="2000">
                <a:latin typeface="+mj-ea"/>
                <a:ea typeface="+mj-ea"/>
              </a:rPr>
              <a:t>.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000">
                <a:latin typeface="+mj-ea"/>
                <a:ea typeface="+mj-ea"/>
              </a:rPr>
              <a:t> 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000">
                <a:latin typeface="+mj-ea"/>
                <a:ea typeface="+mj-ea"/>
              </a:rPr>
              <a:t>(2) FIFO </a:t>
            </a:r>
            <a:r>
              <a:rPr lang="ko-KR" altLang="en-US" sz="2000">
                <a:latin typeface="+mj-ea"/>
                <a:ea typeface="+mj-ea"/>
              </a:rPr>
              <a:t>구조를 연동시키면서 각 모듈이 독립적으로 작동하면서 통신 과정에</a:t>
            </a:r>
            <a:endParaRPr lang="en-US" altLang="ko-KR" sz="2000"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000">
                <a:latin typeface="+mj-ea"/>
                <a:ea typeface="+mj-ea"/>
              </a:rPr>
              <a:t>    </a:t>
            </a:r>
            <a:r>
              <a:rPr lang="ko-KR" altLang="en-US" sz="2000">
                <a:latin typeface="+mj-ea"/>
                <a:ea typeface="+mj-ea"/>
              </a:rPr>
              <a:t>서의 간섭 없이 동작하는 것을 보고 </a:t>
            </a:r>
            <a:r>
              <a:rPr lang="en-US" altLang="ko-KR" sz="2000">
                <a:latin typeface="+mj-ea"/>
                <a:ea typeface="+mj-ea"/>
              </a:rPr>
              <a:t>FIFO</a:t>
            </a:r>
            <a:r>
              <a:rPr lang="ko-KR" altLang="en-US" sz="2000">
                <a:latin typeface="+mj-ea"/>
                <a:ea typeface="+mj-ea"/>
              </a:rPr>
              <a:t>의 역할을 배웠습니다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ko-KR" sz="2000"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000">
                <a:latin typeface="+mj-ea"/>
                <a:ea typeface="+mj-ea"/>
              </a:rPr>
              <a:t>(3) UART/FIFO </a:t>
            </a:r>
            <a:r>
              <a:rPr lang="ko-KR" altLang="en-US" sz="2000">
                <a:latin typeface="+mj-ea"/>
                <a:ea typeface="+mj-ea"/>
              </a:rPr>
              <a:t>모듈을 타 모듈과 연결하며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각자의 데이터폭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클럭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타이밍 </a:t>
            </a:r>
            <a:endParaRPr lang="en-US" altLang="ko-KR" sz="2000">
              <a:latin typeface="+mj-ea"/>
              <a:ea typeface="+mj-ea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ko-KR" altLang="en-US" sz="2000">
                <a:latin typeface="+mj-ea"/>
                <a:ea typeface="+mj-ea"/>
              </a:rPr>
              <a:t>    동기를 맞추는 것이 중요하고 쉽지 않다는 것을 느꼈습니다</a:t>
            </a:r>
            <a:r>
              <a:rPr lang="en-US" altLang="ko-KR" sz="200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225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876885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초음파 센서 </a:t>
            </a:r>
            <a:r>
              <a:rPr lang="en-US" altLang="ko-KR" sz="18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800" b="1" dirty="0" err="1">
                <a:solidFill>
                  <a:schemeClr val="tx1"/>
                </a:solidFill>
                <a:latin typeface="+mj-ea"/>
              </a:rPr>
              <a:t>임도엽</a:t>
            </a:r>
            <a:r>
              <a:rPr lang="en-US" altLang="ko-KR" sz="1800" b="1" dirty="0">
                <a:solidFill>
                  <a:schemeClr val="tx1"/>
                </a:solidFill>
                <a:latin typeface="+mj-ea"/>
              </a:rPr>
              <a:t>)</a:t>
            </a:r>
            <a:r>
              <a:rPr lang="ko-KR" altLang="en-US" sz="1800" b="1" dirty="0">
                <a:solidFill>
                  <a:schemeClr val="tx1"/>
                </a:solidFill>
                <a:latin typeface="+mj-ea"/>
              </a:rPr>
              <a:t> 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429837" y="1703297"/>
            <a:ext cx="299296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Module SR</a:t>
            </a:r>
            <a:endParaRPr lang="ko-KR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59" y="2210797"/>
            <a:ext cx="8154088" cy="40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순서도: 수행의 시작/종료 21"/>
          <p:cNvSpPr/>
          <p:nvPr/>
        </p:nvSpPr>
        <p:spPr>
          <a:xfrm>
            <a:off x="893200" y="4331054"/>
            <a:ext cx="4502785" cy="821561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행의 시작/종료 19"/>
          <p:cNvSpPr/>
          <p:nvPr/>
        </p:nvSpPr>
        <p:spPr>
          <a:xfrm>
            <a:off x="6060766" y="3150266"/>
            <a:ext cx="4502785" cy="821561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수행의 시작/종료 18"/>
          <p:cNvSpPr/>
          <p:nvPr/>
        </p:nvSpPr>
        <p:spPr>
          <a:xfrm>
            <a:off x="893200" y="3144877"/>
            <a:ext cx="4502785" cy="821561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6400" y="388800"/>
            <a:ext cx="10515600" cy="73147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목차</a:t>
            </a:r>
          </a:p>
        </p:txBody>
      </p:sp>
      <p:sp>
        <p:nvSpPr>
          <p:cNvPr id="7" name="순서도: 수행의 시작/종료 6"/>
          <p:cNvSpPr/>
          <p:nvPr/>
        </p:nvSpPr>
        <p:spPr>
          <a:xfrm>
            <a:off x="6060767" y="1958700"/>
            <a:ext cx="4502785" cy="826949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수행의 시작/종료 8"/>
          <p:cNvSpPr/>
          <p:nvPr/>
        </p:nvSpPr>
        <p:spPr>
          <a:xfrm>
            <a:off x="893200" y="1958700"/>
            <a:ext cx="4502785" cy="821561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97634" y="2144473"/>
            <a:ext cx="391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01 </a:t>
            </a:r>
            <a:r>
              <a:rPr lang="ko-KR" altLang="en-US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54091" y="3330211"/>
            <a:ext cx="391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04 </a:t>
            </a:r>
            <a:r>
              <a:rPr lang="ko-KR" altLang="en-US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트러블 슈팅 및 해결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89344" y="4511000"/>
            <a:ext cx="3914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05 </a:t>
            </a:r>
            <a:r>
              <a:rPr lang="ko-KR" altLang="en-US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고찰 및 배운 점</a:t>
            </a:r>
          </a:p>
          <a:p>
            <a:pPr algn="ctr"/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9344" y="3324824"/>
            <a:ext cx="391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03 </a:t>
            </a:r>
            <a:r>
              <a:rPr lang="ko-KR" altLang="en-US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세부 설계 및 검증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55041" y="2141341"/>
            <a:ext cx="391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02 </a:t>
            </a:r>
            <a:r>
              <a:rPr lang="ko-KR" altLang="en-US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설계 및 구조</a:t>
            </a:r>
          </a:p>
        </p:txBody>
      </p:sp>
    </p:spTree>
    <p:extLst>
      <p:ext uri="{BB962C8B-B14F-4D97-AF65-F5344CB8AC3E}">
        <p14:creationId xmlns:p14="http://schemas.microsoft.com/office/powerpoint/2010/main" val="245336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3820160" y="4130341"/>
            <a:ext cx="7172960" cy="21499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6400" y="388800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01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905200" y="4328160"/>
            <a:ext cx="9937800" cy="1952155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초음파 센서를 통한 거리 측정</a:t>
            </a:r>
            <a:r>
              <a:rPr lang="en-US" altLang="ko-KR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FSM</a:t>
            </a: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과 </a:t>
            </a:r>
            <a:r>
              <a:rPr lang="en-US" altLang="ko-KR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Timing</a:t>
            </a: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 대한 이해</a:t>
            </a:r>
            <a:endParaRPr lang="en-US" altLang="ko-KR" sz="2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각 모듈의 </a:t>
            </a:r>
            <a:r>
              <a:rPr lang="en-US" altLang="ko-KR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simulation </a:t>
            </a: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검증</a:t>
            </a:r>
            <a:endParaRPr lang="en-US" altLang="ko-KR" sz="2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FPGA </a:t>
            </a: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기반 동작 </a:t>
            </a:r>
            <a:r>
              <a:rPr lang="en-US" altLang="ko-KR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(BASYS3)</a:t>
            </a:r>
          </a:p>
        </p:txBody>
      </p:sp>
      <p:sp>
        <p:nvSpPr>
          <p:cNvPr id="6" name="순서도: 수행의 시작/종료 5"/>
          <p:cNvSpPr/>
          <p:nvPr/>
        </p:nvSpPr>
        <p:spPr>
          <a:xfrm>
            <a:off x="3905200" y="1124842"/>
            <a:ext cx="1749426" cy="554764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19530" y="1202169"/>
            <a:ext cx="1520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사용 보드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6400" y="1491307"/>
            <a:ext cx="152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기본 개요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6400" y="4104928"/>
            <a:ext cx="236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 목표</a:t>
            </a:r>
          </a:p>
        </p:txBody>
      </p:sp>
      <p:sp>
        <p:nvSpPr>
          <p:cNvPr id="11" name="순서도: 수행의 시작/종료 10"/>
          <p:cNvSpPr/>
          <p:nvPr/>
        </p:nvSpPr>
        <p:spPr>
          <a:xfrm>
            <a:off x="3908261" y="1738301"/>
            <a:ext cx="1749426" cy="554764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19531" y="1827499"/>
            <a:ext cx="1520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 언어</a:t>
            </a:r>
          </a:p>
        </p:txBody>
      </p:sp>
      <p:sp>
        <p:nvSpPr>
          <p:cNvPr id="13" name="순서도: 수행의 시작/종료 12"/>
          <p:cNvSpPr/>
          <p:nvPr/>
        </p:nvSpPr>
        <p:spPr>
          <a:xfrm>
            <a:off x="3905200" y="2356687"/>
            <a:ext cx="1749426" cy="554764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62363" y="2452027"/>
            <a:ext cx="1635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시뮬레이션</a:t>
            </a:r>
          </a:p>
        </p:txBody>
      </p:sp>
      <p:sp>
        <p:nvSpPr>
          <p:cNvPr id="15" name="순서도: 수행의 시작/종료 14"/>
          <p:cNvSpPr/>
          <p:nvPr/>
        </p:nvSpPr>
        <p:spPr>
          <a:xfrm>
            <a:off x="3905200" y="2973157"/>
            <a:ext cx="1749426" cy="554764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013784" y="3050484"/>
            <a:ext cx="1520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구현 대상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5654626" y="1679606"/>
            <a:ext cx="39846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654626" y="1124842"/>
            <a:ext cx="39275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59322" y="1753337"/>
            <a:ext cx="152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Verilog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5654626" y="3543827"/>
            <a:ext cx="39846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654626" y="2334493"/>
            <a:ext cx="39846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654626" y="2957313"/>
            <a:ext cx="39846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68465" y="1166352"/>
            <a:ext cx="152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Basys3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8466" y="2390472"/>
            <a:ext cx="152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Vivado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50940" y="3013291"/>
            <a:ext cx="2334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초음파 거리 측정</a:t>
            </a:r>
            <a:endParaRPr lang="ko-KR" altLang="en-US" sz="2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966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6450" y="390073"/>
            <a:ext cx="8596668" cy="86750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02 </a:t>
            </a:r>
            <a:r>
              <a:rPr lang="ko-KR" altLang="en-US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설계 및 구조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1043864" y="1087200"/>
            <a:ext cx="6919036" cy="600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Top Module</a:t>
            </a:r>
            <a:r>
              <a:rPr lang="ko-KR" altLang="en-US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Block</a:t>
            </a:r>
            <a:r>
              <a:rPr lang="ko-KR" altLang="en-US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Diagram &amp; Flow Chart</a:t>
            </a:r>
            <a:endParaRPr lang="ko-KR" altLang="en-US" sz="2400" b="1" dirty="0">
              <a:solidFill>
                <a:schemeClr val="tx1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8" name="내용 개체 틀 1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56" y="1954708"/>
            <a:ext cx="7628586" cy="415448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" y="1687911"/>
            <a:ext cx="3114040" cy="50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6535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패싯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4924</TotalTime>
  <Words>1782</Words>
  <Application>Microsoft Office PowerPoint</Application>
  <PresentationFormat>와이드스크린</PresentationFormat>
  <Paragraphs>341</Paragraphs>
  <Slides>57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68" baseType="lpstr">
      <vt:lpstr>Noto Sans KR Medium</vt:lpstr>
      <vt:lpstr>Arial</vt:lpstr>
      <vt:lpstr>Calibri</vt:lpstr>
      <vt:lpstr>Calibri Light</vt:lpstr>
      <vt:lpstr>Symbol</vt:lpstr>
      <vt:lpstr>Trebuchet MS</vt:lpstr>
      <vt:lpstr>Wingdings</vt:lpstr>
      <vt:lpstr>Wingdings 2</vt:lpstr>
      <vt:lpstr>Wingdings 3</vt:lpstr>
      <vt:lpstr>HDOfficeLightV0</vt:lpstr>
      <vt:lpstr>패싯</vt:lpstr>
      <vt:lpstr>FPGA 기반 멀티 모듈 시스템 설계  (Verilog) 초음파 센서, 온습도 센서, 디지털 시계, UART 및 FIFO 연동</vt:lpstr>
      <vt:lpstr>목차</vt:lpstr>
      <vt:lpstr>1. 개요</vt:lpstr>
      <vt:lpstr>1. 개요</vt:lpstr>
      <vt:lpstr>1. 개요</vt:lpstr>
      <vt:lpstr>2. 초음파 센서 (임도엽) </vt:lpstr>
      <vt:lpstr>목차</vt:lpstr>
      <vt:lpstr>01 개요</vt:lpstr>
      <vt:lpstr>02 설계 및 구조</vt:lpstr>
      <vt:lpstr>02 설계 및 구조</vt:lpstr>
      <vt:lpstr>03 세부 설계 및 검증</vt:lpstr>
      <vt:lpstr>03 세부 설계 및 검증</vt:lpstr>
      <vt:lpstr>03 세부 설계 및 검증</vt:lpstr>
      <vt:lpstr>03 세부 설계 및 검증</vt:lpstr>
      <vt:lpstr>03 세부 설계 및 검증</vt:lpstr>
      <vt:lpstr>PowerPoint 프레젠테이션</vt:lpstr>
      <vt:lpstr>03 세부 설계 및 검증</vt:lpstr>
      <vt:lpstr>03 세부 설계 및 검증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 고찰 및 배운 점</vt:lpstr>
      <vt:lpstr>3. 온/습도 센서 (김민규) </vt:lpstr>
      <vt:lpstr># 목차</vt:lpstr>
      <vt:lpstr>1. 목적</vt:lpstr>
      <vt:lpstr>2. Dht11_data_sheet</vt:lpstr>
      <vt:lpstr>PowerPoint 프레젠테이션</vt:lpstr>
      <vt:lpstr>3. communication process</vt:lpstr>
      <vt:lpstr>4. 설계 구조</vt:lpstr>
      <vt:lpstr>4. 설계 구조</vt:lpstr>
      <vt:lpstr>FSM</vt:lpstr>
      <vt:lpstr>Fsm CL logic with code</vt:lpstr>
      <vt:lpstr>PowerPoint 프레젠테이션</vt:lpstr>
      <vt:lpstr>PowerPoint 프레젠테이션</vt:lpstr>
      <vt:lpstr>PowerPoint 프레젠테이션</vt:lpstr>
      <vt:lpstr>PowerPoint 프레젠테이션</vt:lpstr>
      <vt:lpstr>Circuit Logic test </vt:lpstr>
      <vt:lpstr>추가 기능 (Error counter)</vt:lpstr>
      <vt:lpstr>추가 기능 (start counter)</vt:lpstr>
      <vt:lpstr>PowerPoint 프레젠테이션</vt:lpstr>
      <vt:lpstr>추가 기능 (check_prevention)</vt:lpstr>
      <vt:lpstr>3. 트러블 슈팅</vt:lpstr>
      <vt:lpstr>3. 트러블 슈팅</vt:lpstr>
      <vt:lpstr>3. 트러블 슈팅</vt:lpstr>
      <vt:lpstr>4. 고찰</vt:lpstr>
      <vt:lpstr>4. UART 및 FIFO 연동 </vt:lpstr>
      <vt:lpstr>4. UART 및 FIFO 연동 </vt:lpstr>
      <vt:lpstr>4. UART 및 FIFO 연동 </vt:lpstr>
      <vt:lpstr>PowerPoint 프레젠테이션</vt:lpstr>
      <vt:lpstr>PowerPoint 프레젠테이션</vt:lpstr>
      <vt:lpstr>5. 동작 시연</vt:lpstr>
      <vt:lpstr>5. 동작 시연</vt:lpstr>
      <vt:lpstr>6. 고찰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기반 디지털 시계 및 UART 설계</dc:title>
  <dc:creator>kccistc</dc:creator>
  <cp:lastModifiedBy>민교 정</cp:lastModifiedBy>
  <cp:revision>69</cp:revision>
  <dcterms:created xsi:type="dcterms:W3CDTF">2025-05-23T00:22:29Z</dcterms:created>
  <dcterms:modified xsi:type="dcterms:W3CDTF">2025-06-01T20:44:19Z</dcterms:modified>
</cp:coreProperties>
</file>